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63" r:id="rId3"/>
    <p:sldId id="270" r:id="rId4"/>
    <p:sldId id="283" r:id="rId5"/>
    <p:sldId id="268" r:id="rId6"/>
    <p:sldId id="257" r:id="rId7"/>
    <p:sldId id="277" r:id="rId8"/>
    <p:sldId id="274" r:id="rId9"/>
    <p:sldId id="276" r:id="rId10"/>
    <p:sldId id="289" r:id="rId11"/>
    <p:sldId id="259" r:id="rId12"/>
    <p:sldId id="266" r:id="rId13"/>
    <p:sldId id="288" r:id="rId14"/>
    <p:sldId id="265" r:id="rId15"/>
    <p:sldId id="281" r:id="rId16"/>
    <p:sldId id="260" r:id="rId17"/>
    <p:sldId id="261" r:id="rId18"/>
    <p:sldId id="273" r:id="rId19"/>
    <p:sldId id="282" r:id="rId20"/>
    <p:sldId id="286" r:id="rId21"/>
    <p:sldId id="287" r:id="rId22"/>
    <p:sldId id="284" r:id="rId23"/>
    <p:sldId id="280" r:id="rId24"/>
    <p:sldId id="262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189" autoAdjust="0"/>
    <p:restoredTop sz="94660"/>
  </p:normalViewPr>
  <p:slideViewPr>
    <p:cSldViewPr snapToGrid="0">
      <p:cViewPr varScale="1">
        <p:scale>
          <a:sx n="69" d="100"/>
          <a:sy n="69" d="100"/>
        </p:scale>
        <p:origin x="44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AD5633-BB22-4783-8068-A1A0A2CCD8C6}" type="datetimeFigureOut">
              <a:rPr lang="en-US" smtClean="0"/>
              <a:t>3/10/2022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4EB59E-0FF5-4691-A866-B3CEBFD624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23482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EB59E-0FF5-4691-A866-B3CEBFD6244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60447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EB59E-0FF5-4691-A866-B3CEBFD62447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69594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8B279-4079-43B3-8013-D8D81AB870A7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52050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9CFE95-416E-41BD-8134-6F7ECD2ECCA8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1227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EB59E-0FF5-4691-A866-B3CEBFD62447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18380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51AF6-A4A4-4B50-AF0F-CABA4338008A}" type="datetimeFigureOut">
              <a:rPr lang="en-US" smtClean="0"/>
              <a:t>3/10/2022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ED002-80F6-4B3B-9296-76E2F55224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2689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51AF6-A4A4-4B50-AF0F-CABA4338008A}" type="datetimeFigureOut">
              <a:rPr lang="en-US" smtClean="0"/>
              <a:t>3/10/2022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ED002-80F6-4B3B-9296-76E2F55224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5625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51AF6-A4A4-4B50-AF0F-CABA4338008A}" type="datetimeFigureOut">
              <a:rPr lang="en-US" smtClean="0"/>
              <a:t>3/10/2022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ED002-80F6-4B3B-9296-76E2F55224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8310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51AF6-A4A4-4B50-AF0F-CABA4338008A}" type="datetimeFigureOut">
              <a:rPr lang="en-US" smtClean="0"/>
              <a:t>3/10/2022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ED002-80F6-4B3B-9296-76E2F55224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4347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51AF6-A4A4-4B50-AF0F-CABA4338008A}" type="datetimeFigureOut">
              <a:rPr lang="en-US" smtClean="0"/>
              <a:t>3/10/2022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ED002-80F6-4B3B-9296-76E2F55224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306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51AF6-A4A4-4B50-AF0F-CABA4338008A}" type="datetimeFigureOut">
              <a:rPr lang="en-US" smtClean="0"/>
              <a:t>3/10/2022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ED002-80F6-4B3B-9296-76E2F55224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6437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51AF6-A4A4-4B50-AF0F-CABA4338008A}" type="datetimeFigureOut">
              <a:rPr lang="en-US" smtClean="0"/>
              <a:t>3/10/2022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ED002-80F6-4B3B-9296-76E2F55224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2155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51AF6-A4A4-4B50-AF0F-CABA4338008A}" type="datetimeFigureOut">
              <a:rPr lang="en-US" smtClean="0"/>
              <a:t>3/10/2022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ED002-80F6-4B3B-9296-76E2F55224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2442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51AF6-A4A4-4B50-AF0F-CABA4338008A}" type="datetimeFigureOut">
              <a:rPr lang="en-US" smtClean="0"/>
              <a:t>3/10/2022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ED002-80F6-4B3B-9296-76E2F55224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4904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51AF6-A4A4-4B50-AF0F-CABA4338008A}" type="datetimeFigureOut">
              <a:rPr lang="en-US" smtClean="0"/>
              <a:t>3/10/2022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ED002-80F6-4B3B-9296-76E2F55224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413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51AF6-A4A4-4B50-AF0F-CABA4338008A}" type="datetimeFigureOut">
              <a:rPr lang="en-US" smtClean="0"/>
              <a:t>3/10/2022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ED002-80F6-4B3B-9296-76E2F55224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8039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051AF6-A4A4-4B50-AF0F-CABA4338008A}" type="datetimeFigureOut">
              <a:rPr lang="en-US" smtClean="0"/>
              <a:t>3/10/2022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4ED002-80F6-4B3B-9296-76E2F55224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834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5.png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jpg"/><Relationship Id="rId4" Type="http://schemas.openxmlformats.org/officeDocument/2006/relationships/image" Target="../media/image38.jp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" y="428"/>
            <a:ext cx="12190476" cy="6857143"/>
          </a:xfrm>
          <a:prstGeom prst="rect">
            <a:avLst/>
          </a:prstGeom>
          <a:solidFill>
            <a:schemeClr val="accent2">
              <a:alpha val="32000"/>
            </a:schemeClr>
          </a:solidFill>
        </p:spPr>
      </p:pic>
      <p:sp>
        <p:nvSpPr>
          <p:cNvPr id="4" name="TextBox 3"/>
          <p:cNvSpPr txBox="1"/>
          <p:nvPr/>
        </p:nvSpPr>
        <p:spPr>
          <a:xfrm>
            <a:off x="2692400" y="2984500"/>
            <a:ext cx="7391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solidFill>
                  <a:schemeClr val="bg1"/>
                </a:solidFill>
                <a:latin typeface="Montserrat" panose="02000505000000020004" pitchFamily="2" charset="0"/>
              </a:rPr>
              <a:t>Welcome to Fulton County</a:t>
            </a:r>
            <a:endParaRPr lang="en-US" sz="7200" dirty="0">
              <a:solidFill>
                <a:schemeClr val="bg1"/>
              </a:solidFill>
              <a:latin typeface="Montserrat" panose="02000505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2559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899" y="281564"/>
            <a:ext cx="10910455" cy="1325563"/>
          </a:xfrm>
        </p:spPr>
        <p:txBody>
          <a:bodyPr/>
          <a:lstStyle/>
          <a:p>
            <a:pPr algn="ctr"/>
            <a:r>
              <a:rPr lang="en-US" dirty="0" smtClean="0">
                <a:latin typeface="Montserrat" panose="02000505000000020004" pitchFamily="2" charset="0"/>
              </a:rPr>
              <a:t>34 Library Locations in Fulton County</a:t>
            </a:r>
            <a:endParaRPr lang="en-US" dirty="0">
              <a:latin typeface="Montserrat" panose="02000505000000020004" pitchFamily="2" charset="0"/>
            </a:endParaRPr>
          </a:p>
        </p:txBody>
      </p:sp>
      <p:pic>
        <p:nvPicPr>
          <p:cNvPr id="3074" name="Picture 2" descr="Leading the Way in Fulton County GA: LEED Certified Libraries — GPR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939" y="1607127"/>
            <a:ext cx="6042458" cy="4553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Auburn Avenue Research Library — EVOKE Studio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72" r="16317"/>
          <a:stretch/>
        </p:blipFill>
        <p:spPr bwMode="auto">
          <a:xfrm>
            <a:off x="6497718" y="1607127"/>
            <a:ext cx="5546499" cy="4553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00626" y="6160655"/>
            <a:ext cx="5482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Central Library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342909" y="6160655"/>
            <a:ext cx="42914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Auburn Avenue Library on African American Culture and History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326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68358" y="193833"/>
            <a:ext cx="8229600" cy="824572"/>
          </a:xfrm>
        </p:spPr>
        <p:txBody>
          <a:bodyPr/>
          <a:lstStyle/>
          <a:p>
            <a:r>
              <a:rPr lang="en-US" b="1" i="1" dirty="0" smtClean="0">
                <a:latin typeface="Avenir LT 65 Medium" panose="020B0603020000090003" pitchFamily="34" charset="0"/>
              </a:rPr>
              <a:t>Enjoy our Online eResources</a:t>
            </a:r>
            <a:endParaRPr lang="en-US" b="1" i="1" dirty="0">
              <a:latin typeface="Avenir LT 65 Medium" panose="020B0603020000090003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68358" y="1292086"/>
            <a:ext cx="5972774" cy="505901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200" dirty="0" smtClean="0">
                <a:latin typeface="Avenir LT 65 Medium" panose="020B0603020000090003" pitchFamily="34" charset="0"/>
              </a:rPr>
              <a:t>Library Website - </a:t>
            </a:r>
            <a:r>
              <a:rPr lang="en-US" sz="3200" b="1" dirty="0" smtClean="0">
                <a:latin typeface="Avenir LT 65 Medium" panose="020B0603020000090003" pitchFamily="34" charset="0"/>
              </a:rPr>
              <a:t>fulcolibrary.org</a:t>
            </a:r>
          </a:p>
          <a:p>
            <a:pPr marL="0" indent="0">
              <a:buNone/>
            </a:pPr>
            <a:endParaRPr lang="en-US" b="1" dirty="0" smtClean="0"/>
          </a:p>
          <a:p>
            <a:r>
              <a:rPr lang="en-US" sz="3200" b="1" dirty="0" smtClean="0">
                <a:solidFill>
                  <a:schemeClr val="accent2"/>
                </a:solidFill>
                <a:latin typeface="Avenir LT 65 Medium" panose="020B0603020000090003" pitchFamily="34" charset="0"/>
              </a:rPr>
              <a:t>OverDrive</a:t>
            </a:r>
            <a:r>
              <a:rPr lang="en-US" sz="3200" dirty="0" smtClean="0"/>
              <a:t>  </a:t>
            </a:r>
            <a:endParaRPr lang="en-US" sz="2400" i="1" dirty="0"/>
          </a:p>
          <a:p>
            <a:pPr marL="0" indent="0">
              <a:lnSpc>
                <a:spcPct val="110000"/>
              </a:lnSpc>
              <a:buNone/>
            </a:pPr>
            <a:r>
              <a:rPr lang="en-US" sz="2400" dirty="0" smtClean="0"/>
              <a:t>Check out the latest bestseller </a:t>
            </a:r>
            <a:r>
              <a:rPr lang="en-US" sz="2400" b="1" dirty="0" smtClean="0"/>
              <a:t>eBooks</a:t>
            </a:r>
            <a:r>
              <a:rPr lang="en-US" sz="2400" dirty="0" smtClean="0"/>
              <a:t> and </a:t>
            </a:r>
            <a:r>
              <a:rPr lang="en-US" sz="2400" b="1" dirty="0" smtClean="0"/>
              <a:t>Audiobooks</a:t>
            </a:r>
            <a:r>
              <a:rPr lang="en-US" sz="2400" dirty="0" smtClean="0"/>
              <a:t> for 7, 14 or 21 days with no late fees.</a:t>
            </a:r>
            <a:endParaRPr lang="en-US" sz="2400" i="1" dirty="0" smtClean="0"/>
          </a:p>
          <a:p>
            <a:pPr marL="0" indent="0">
              <a:buNone/>
            </a:pPr>
            <a:endParaRPr lang="en-US" sz="2400" i="1" dirty="0" smtClean="0"/>
          </a:p>
          <a:p>
            <a:pPr marL="0" indent="0">
              <a:lnSpc>
                <a:spcPct val="120000"/>
              </a:lnSpc>
            </a:pPr>
            <a:r>
              <a:rPr lang="en-US" sz="3200" b="1" dirty="0" smtClean="0">
                <a:solidFill>
                  <a:srgbClr val="0070C0"/>
                </a:solidFill>
                <a:latin typeface="Avenir LT 65 Medium" panose="020B0603020000090003" pitchFamily="34" charset="0"/>
              </a:rPr>
              <a:t>Hoopla</a:t>
            </a:r>
            <a:r>
              <a:rPr lang="en-US" sz="3200" dirty="0" smtClean="0"/>
              <a:t>  - </a:t>
            </a:r>
            <a:r>
              <a:rPr lang="en-US" sz="2400" i="1" dirty="0" smtClean="0"/>
              <a:t>Borrow </a:t>
            </a:r>
            <a:r>
              <a:rPr lang="en-US" sz="2400" b="1" i="1" dirty="0" smtClean="0"/>
              <a:t>10 items </a:t>
            </a:r>
            <a:r>
              <a:rPr lang="en-US" sz="2400" i="1" dirty="0" smtClean="0"/>
              <a:t>a month.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Instantly </a:t>
            </a:r>
            <a:r>
              <a:rPr lang="en-US" sz="2400" dirty="0"/>
              <a:t>borrow free digital </a:t>
            </a:r>
            <a:r>
              <a:rPr lang="en-US" sz="2400" b="1" dirty="0"/>
              <a:t>eBooks, audiobooks</a:t>
            </a:r>
            <a:r>
              <a:rPr lang="en-US" sz="2400" dirty="0"/>
              <a:t>, </a:t>
            </a:r>
            <a:r>
              <a:rPr lang="en-US" sz="2400" b="1" dirty="0"/>
              <a:t>movies, music, comics, </a:t>
            </a:r>
            <a:r>
              <a:rPr lang="en-US" sz="2400" dirty="0"/>
              <a:t>and </a:t>
            </a:r>
            <a:r>
              <a:rPr lang="en-US" sz="2400" b="1" dirty="0"/>
              <a:t>TV </a:t>
            </a:r>
            <a:r>
              <a:rPr lang="en-US" sz="2400" b="1" dirty="0" smtClean="0"/>
              <a:t>shows</a:t>
            </a:r>
            <a:r>
              <a:rPr lang="en-US" sz="2400" dirty="0" smtClean="0"/>
              <a:t>. Choose from over 800,000 titles.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15598"/>
          <a:stretch/>
        </p:blipFill>
        <p:spPr>
          <a:xfrm>
            <a:off x="6667135" y="5583683"/>
            <a:ext cx="2177985" cy="1190835"/>
          </a:xfrm>
          <a:prstGeom prst="rect">
            <a:avLst/>
          </a:prstGeom>
        </p:spPr>
      </p:pic>
      <p:pic>
        <p:nvPicPr>
          <p:cNvPr id="1026" name="Picture 2" descr="Libraries signed up 30,000 new card registrations on Libby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65" r="966"/>
          <a:stretch/>
        </p:blipFill>
        <p:spPr bwMode="auto">
          <a:xfrm>
            <a:off x="8324022" y="606118"/>
            <a:ext cx="3570188" cy="3102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Welcome! - Scottsdale Public Library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83" r="11182"/>
          <a:stretch/>
        </p:blipFill>
        <p:spPr bwMode="auto">
          <a:xfrm>
            <a:off x="8942288" y="3908031"/>
            <a:ext cx="2951922" cy="2866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1315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626" y="147563"/>
            <a:ext cx="10515600" cy="1325563"/>
          </a:xfrm>
        </p:spPr>
        <p:txBody>
          <a:bodyPr/>
          <a:lstStyle/>
          <a:p>
            <a:pPr algn="ctr"/>
            <a:r>
              <a:rPr lang="en-US" b="1" dirty="0" smtClean="0">
                <a:latin typeface="Avenir LT 65 Medium" panose="020B0603020000090003" pitchFamily="34" charset="0"/>
              </a:rPr>
              <a:t>Enjoy Free Magazines and Music</a:t>
            </a:r>
            <a:endParaRPr lang="en-US" b="1" dirty="0">
              <a:latin typeface="Avenir LT 65 Medium" panose="020B06030200000900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9783" y="2703496"/>
            <a:ext cx="3308499" cy="37354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85843" y="2171215"/>
            <a:ext cx="44045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venir LT 65 Medium" panose="020B0603020000090003" pitchFamily="34" charset="0"/>
              </a:rPr>
              <a:t>Download or stream music</a:t>
            </a:r>
            <a:endParaRPr lang="en-US" sz="2400" dirty="0">
              <a:latin typeface="Avenir LT 65 Medium" panose="020B06030200000900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3584" y="1783692"/>
            <a:ext cx="60274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venir LT 65 Medium" panose="020B0603020000090003" pitchFamily="34" charset="0"/>
              </a:rPr>
              <a:t>Check out digital magazines in OverDrive</a:t>
            </a:r>
            <a:endParaRPr lang="en-US" sz="2400" dirty="0">
              <a:latin typeface="Avenir LT 65 Medium" panose="020B0603020000090003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409" y="993913"/>
            <a:ext cx="4556539" cy="12877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729" y="2410691"/>
            <a:ext cx="6236666" cy="4257963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H="1" flipV="1">
            <a:off x="4499690" y="3499862"/>
            <a:ext cx="2592634" cy="874644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394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797" t="2909" b="3996"/>
          <a:stretch/>
        </p:blipFill>
        <p:spPr>
          <a:xfrm>
            <a:off x="2210955" y="267854"/>
            <a:ext cx="9489533" cy="6096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37559" y="791231"/>
            <a:ext cx="161048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Staff </a:t>
            </a:r>
          </a:p>
          <a:p>
            <a:r>
              <a:rPr lang="en-U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Picks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6447" y="3068934"/>
            <a:ext cx="2172715" cy="230832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Find your </a:t>
            </a:r>
            <a:br>
              <a:rPr lang="en-US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en-US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next </a:t>
            </a:r>
          </a:p>
          <a:p>
            <a:pPr algn="ctr"/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g</a:t>
            </a:r>
            <a:r>
              <a:rPr lang="en-US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reat read!</a:t>
            </a:r>
            <a:endParaRPr lang="en-US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03636" y="6049818"/>
            <a:ext cx="579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Arial Black" panose="020B0A04020102020204" pitchFamily="34" charset="0"/>
              </a:rPr>
              <a:t>Join our Online Book Club!</a:t>
            </a:r>
            <a:endParaRPr lang="en-US" sz="28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2111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208" y="6205330"/>
            <a:ext cx="467691" cy="46769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4145" y="69574"/>
            <a:ext cx="9103152" cy="5372376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H="1">
            <a:off x="7583558" y="3419061"/>
            <a:ext cx="4055164" cy="59635"/>
          </a:xfrm>
          <a:prstGeom prst="straightConnector1">
            <a:avLst/>
          </a:prstGeom>
          <a:ln w="539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4171824"/>
            <a:ext cx="2604655" cy="773869"/>
          </a:xfrm>
        </p:spPr>
        <p:txBody>
          <a:bodyPr>
            <a:noAutofit/>
          </a:bodyPr>
          <a:lstStyle/>
          <a:p>
            <a:pPr algn="ctr"/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Avenir LT 65 Medium" panose="020B0603020000090003" pitchFamily="34" charset="0"/>
              </a:rPr>
              <a:t>Visit our </a:t>
            </a:r>
            <a:b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Avenir LT 65 Medium" panose="020B0603020000090003" pitchFamily="34" charset="0"/>
              </a:rPr>
            </a:br>
            <a:r>
              <a:rPr lang="en-US" dirty="0" smtClean="0">
                <a:solidFill>
                  <a:schemeClr val="accent2"/>
                </a:solidFill>
                <a:latin typeface="Avenir LT 65 Medium" panose="020B0603020000090003" pitchFamily="34" charset="0"/>
              </a:rPr>
              <a:t>Digital Library</a:t>
            </a:r>
            <a:r>
              <a:rPr lang="en-US" sz="2800" dirty="0" smtClean="0">
                <a:solidFill>
                  <a:schemeClr val="accent2"/>
                </a:solidFill>
                <a:latin typeface="Avenir LT 65 Medium" panose="020B0603020000090003" pitchFamily="34" charset="0"/>
              </a:rPr>
              <a:t/>
            </a:r>
            <a:br>
              <a:rPr lang="en-US" sz="2800" dirty="0" smtClean="0">
                <a:solidFill>
                  <a:schemeClr val="accent2"/>
                </a:solidFill>
                <a:latin typeface="Avenir LT 65 Medium" panose="020B0603020000090003" pitchFamily="34" charset="0"/>
              </a:rPr>
            </a:br>
            <a:r>
              <a:rPr lang="en-US" sz="3200" dirty="0">
                <a:latin typeface="Avenir LT 65 Medium" panose="020B0603020000090003" pitchFamily="34" charset="0"/>
              </a:rPr>
              <a:t/>
            </a:r>
            <a:br>
              <a:rPr lang="en-US" sz="3200" dirty="0">
                <a:latin typeface="Avenir LT 65 Medium" panose="020B0603020000090003" pitchFamily="34" charset="0"/>
              </a:rPr>
            </a:br>
            <a:endParaRPr lang="en-US" sz="2400" dirty="0">
              <a:latin typeface="Avenir LT 65 Medium" panose="020B0603020000090003" pitchFamily="34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3426691" y="3895938"/>
            <a:ext cx="1030358" cy="275886"/>
          </a:xfrm>
          <a:prstGeom prst="straightConnector1">
            <a:avLst/>
          </a:prstGeom>
          <a:ln w="539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5125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3626"/>
          <a:stretch/>
        </p:blipFill>
        <p:spPr>
          <a:xfrm>
            <a:off x="718660" y="327990"/>
            <a:ext cx="11047919" cy="6052931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>
            <a:off x="172007" y="2504660"/>
            <a:ext cx="1093305" cy="258418"/>
          </a:xfrm>
          <a:prstGeom prst="straightConnector1">
            <a:avLst/>
          </a:prstGeom>
          <a:ln w="539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172007" y="5499652"/>
            <a:ext cx="1093305" cy="258418"/>
          </a:xfrm>
          <a:prstGeom prst="straightConnector1">
            <a:avLst/>
          </a:prstGeom>
          <a:ln w="539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11041021" y="1610140"/>
            <a:ext cx="725558" cy="1634986"/>
          </a:xfrm>
          <a:prstGeom prst="straightConnector1">
            <a:avLst/>
          </a:prstGeom>
          <a:ln w="539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1889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600" y="487363"/>
            <a:ext cx="10515600" cy="1138238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 smtClean="0">
                <a:latin typeface="Avenir LT 65 Medium" panose="020B0603020000090003" pitchFamily="34" charset="0"/>
              </a:rPr>
              <a:t> </a:t>
            </a:r>
            <a:br>
              <a:rPr lang="en-US" sz="3600" b="1" dirty="0" smtClean="0">
                <a:latin typeface="Avenir LT 65 Medium" panose="020B0603020000090003" pitchFamily="34" charset="0"/>
              </a:rPr>
            </a:br>
            <a:r>
              <a:rPr lang="en-US" sz="5400" b="1" dirty="0" smtClean="0">
                <a:latin typeface="Avenir LT 65 Medium" panose="020B0603020000090003" pitchFamily="34" charset="0"/>
              </a:rPr>
              <a:t>Click Learning Tools</a:t>
            </a:r>
            <a:endParaRPr lang="en-US" sz="2800" b="1" dirty="0">
              <a:latin typeface="Avenir LT 65 Medium" panose="020B06030200000900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62300" y="2291138"/>
            <a:ext cx="8702322" cy="4020762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10000"/>
              </a:lnSpc>
            </a:pPr>
            <a:r>
              <a:rPr lang="en-US" sz="4500" b="1" dirty="0" smtClean="0">
                <a:solidFill>
                  <a:schemeClr val="accent2"/>
                </a:solidFill>
                <a:latin typeface="Avenir LT 65 Medium" panose="020B0603020000090003" pitchFamily="34" charset="0"/>
              </a:rPr>
              <a:t>Mango Languages </a:t>
            </a:r>
            <a:r>
              <a:rPr lang="en-US" sz="4500" b="1" dirty="0" smtClean="0">
                <a:latin typeface="Avenir LT 65 Medium" panose="020B0603020000090003" pitchFamily="34" charset="0"/>
              </a:rPr>
              <a:t>- </a:t>
            </a:r>
            <a:r>
              <a:rPr lang="en-US" sz="4500" dirty="0">
                <a:latin typeface="Avenir LT 65 Medium" panose="020B0603020000090003" pitchFamily="34" charset="0"/>
              </a:rPr>
              <a:t>P</a:t>
            </a:r>
            <a:r>
              <a:rPr lang="en-US" sz="4500" dirty="0" smtClean="0">
                <a:latin typeface="Avenir LT 65 Medium" panose="020B0603020000090003" pitchFamily="34" charset="0"/>
              </a:rPr>
              <a:t>repares </a:t>
            </a:r>
            <a:r>
              <a:rPr lang="en-US" sz="4500" dirty="0">
                <a:latin typeface="Avenir LT 65 Medium" panose="020B0603020000090003" pitchFamily="34" charset="0"/>
              </a:rPr>
              <a:t>learners for realistic conversations </a:t>
            </a:r>
            <a:r>
              <a:rPr lang="en-US" sz="4500" dirty="0" smtClean="0">
                <a:latin typeface="Avenir LT 65 Medium" panose="020B0603020000090003" pitchFamily="34" charset="0"/>
              </a:rPr>
              <a:t>and </a:t>
            </a:r>
            <a:r>
              <a:rPr lang="en-US" sz="4500" dirty="0">
                <a:latin typeface="Avenir LT 65 Medium" panose="020B0603020000090003" pitchFamily="34" charset="0"/>
              </a:rPr>
              <a:t>communication in </a:t>
            </a:r>
            <a:r>
              <a:rPr lang="en-US" sz="4500" dirty="0" smtClean="0">
                <a:latin typeface="Avenir LT 65 Medium" panose="020B0603020000090003" pitchFamily="34" charset="0"/>
              </a:rPr>
              <a:t>over</a:t>
            </a:r>
            <a:r>
              <a:rPr lang="en-US" sz="4500" b="1" dirty="0" smtClean="0">
                <a:latin typeface="Avenir LT 65 Medium" panose="020B0603020000090003" pitchFamily="34" charset="0"/>
              </a:rPr>
              <a:t> 70 </a:t>
            </a:r>
            <a:r>
              <a:rPr lang="en-US" sz="4500" dirty="0" smtClean="0">
                <a:latin typeface="Avenir LT 65 Medium" panose="020B0603020000090003" pitchFamily="34" charset="0"/>
              </a:rPr>
              <a:t>languages.</a:t>
            </a:r>
            <a:br>
              <a:rPr lang="en-US" sz="4500" dirty="0" smtClean="0">
                <a:latin typeface="Avenir LT 65 Medium" panose="020B0603020000090003" pitchFamily="34" charset="0"/>
              </a:rPr>
            </a:br>
            <a:endParaRPr lang="en-US" sz="4500" dirty="0">
              <a:latin typeface="Avenir LT 65 Medium" panose="020B0603020000090003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sz="4500" dirty="0" smtClean="0">
              <a:latin typeface="Avenir LT 65 Medium" panose="020B0603020000090003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4500" b="1" dirty="0" smtClean="0">
                <a:solidFill>
                  <a:srgbClr val="002060"/>
                </a:solidFill>
                <a:latin typeface="Avenir LT 65 Medium" panose="020B0603020000090003" pitchFamily="34" charset="0"/>
              </a:rPr>
              <a:t>Peterson’s Test Prep </a:t>
            </a:r>
            <a:r>
              <a:rPr lang="en-US" sz="4500" b="1" dirty="0" smtClean="0">
                <a:latin typeface="Avenir LT 65 Medium" panose="020B0603020000090003" pitchFamily="34" charset="0"/>
              </a:rPr>
              <a:t>- </a:t>
            </a:r>
            <a:r>
              <a:rPr lang="en-US" sz="4500" dirty="0" smtClean="0">
                <a:latin typeface="Avenir LT 65 Medium" panose="020B0603020000090003" pitchFamily="34" charset="0"/>
              </a:rPr>
              <a:t>Testing </a:t>
            </a:r>
            <a:r>
              <a:rPr lang="en-US" sz="4500" dirty="0">
                <a:latin typeface="Avenir LT 65 Medium" panose="020B0603020000090003" pitchFamily="34" charset="0"/>
              </a:rPr>
              <a:t>guides, </a:t>
            </a:r>
            <a:r>
              <a:rPr lang="en-US" sz="4500" dirty="0" smtClean="0">
                <a:latin typeface="Avenir LT 65 Medium" panose="020B0603020000090003" pitchFamily="34" charset="0"/>
              </a:rPr>
              <a:t>full-length practice </a:t>
            </a:r>
            <a:r>
              <a:rPr lang="en-US" sz="4500" dirty="0">
                <a:latin typeface="Avenir LT 65 Medium" panose="020B0603020000090003" pitchFamily="34" charset="0"/>
              </a:rPr>
              <a:t>tests, and tools for scholarship research</a:t>
            </a:r>
            <a:r>
              <a:rPr lang="en-US" sz="4500" dirty="0" smtClean="0">
                <a:latin typeface="Avenir LT 65 Medium" panose="020B0603020000090003" pitchFamily="34" charset="0"/>
              </a:rPr>
              <a:t>.</a:t>
            </a:r>
            <a:r>
              <a:rPr lang="en-US" sz="3500" dirty="0" smtClean="0"/>
              <a:t/>
            </a:r>
            <a:br>
              <a:rPr lang="en-US" sz="3500" dirty="0" smtClean="0"/>
            </a:br>
            <a:endParaRPr lang="en-US" sz="35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2254" y="6048376"/>
            <a:ext cx="624646" cy="624646"/>
          </a:xfrm>
          <a:prstGeom prst="rect">
            <a:avLst/>
          </a:prstGeom>
        </p:spPr>
      </p:pic>
      <p:pic>
        <p:nvPicPr>
          <p:cNvPr id="3074" name="Picture 2" descr="Mango Languages Review | PCMa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27" r="24593"/>
          <a:stretch/>
        </p:blipFill>
        <p:spPr bwMode="auto">
          <a:xfrm>
            <a:off x="576648" y="1745122"/>
            <a:ext cx="2423374" cy="2617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Peterson&amp;#39;s Test and Career Prep | Anne Arundel County Public Library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58"/>
          <a:stretch/>
        </p:blipFill>
        <p:spPr bwMode="auto">
          <a:xfrm>
            <a:off x="534517" y="4482080"/>
            <a:ext cx="2705919" cy="2260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3468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126" y="2229492"/>
            <a:ext cx="4323853" cy="54452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0964" y="-78607"/>
            <a:ext cx="5640957" cy="52602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b="21996"/>
          <a:stretch/>
        </p:blipFill>
        <p:spPr>
          <a:xfrm>
            <a:off x="456597" y="1366566"/>
            <a:ext cx="3207319" cy="5399070"/>
          </a:xfrm>
          <a:prstGeom prst="rect">
            <a:avLst/>
          </a:prstGeom>
        </p:spPr>
      </p:pic>
      <p:pic>
        <p:nvPicPr>
          <p:cNvPr id="1028" name="Picture 4" descr="C:\Users\JOY~1.BUR\AppData\Local\Temp\SNAGHTML48c626b9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082"/>
          <a:stretch/>
        </p:blipFill>
        <p:spPr bwMode="auto">
          <a:xfrm>
            <a:off x="456597" y="184935"/>
            <a:ext cx="3361351" cy="1273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 flipH="1">
            <a:off x="4388490" y="5422749"/>
            <a:ext cx="74941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Avenir LT 65 Medium" panose="020B0603020000090003" pitchFamily="34" charset="0"/>
              </a:rPr>
              <a:t>Over 500 </a:t>
            </a:r>
            <a:r>
              <a:rPr lang="en-US" sz="2400" dirty="0">
                <a:solidFill>
                  <a:srgbClr val="0070C0"/>
                </a:solidFill>
                <a:latin typeface="Avenir LT 65 Medium" panose="020B0603020000090003" pitchFamily="34" charset="0"/>
              </a:rPr>
              <a:t>online self-paced continuing </a:t>
            </a:r>
            <a:r>
              <a:rPr lang="en-US" sz="2400" dirty="0" smtClean="0">
                <a:solidFill>
                  <a:srgbClr val="0070C0"/>
                </a:solidFill>
                <a:latin typeface="Avenir LT 65 Medium" panose="020B0603020000090003" pitchFamily="34" charset="0"/>
              </a:rPr>
              <a:t>education </a:t>
            </a:r>
            <a:r>
              <a:rPr lang="en-US" sz="2400" dirty="0">
                <a:solidFill>
                  <a:srgbClr val="0070C0"/>
                </a:solidFill>
                <a:latin typeface="Avenir LT 65 Medium" panose="020B0603020000090003" pitchFamily="34" charset="0"/>
              </a:rPr>
              <a:t>classes </a:t>
            </a:r>
            <a:r>
              <a:rPr lang="en-US" sz="2400" dirty="0" smtClean="0">
                <a:solidFill>
                  <a:srgbClr val="0070C0"/>
                </a:solidFill>
                <a:latin typeface="Avenir LT 65 Medium" panose="020B0603020000090003" pitchFamily="34" charset="0"/>
              </a:rPr>
              <a:t>in </a:t>
            </a:r>
            <a:r>
              <a:rPr lang="en-US" sz="2400" dirty="0">
                <a:solidFill>
                  <a:srgbClr val="0070C0"/>
                </a:solidFill>
                <a:latin typeface="Avenir LT 65 Medium" panose="020B0603020000090003" pitchFamily="34" charset="0"/>
              </a:rPr>
              <a:t>a range of subjects </a:t>
            </a:r>
            <a:r>
              <a:rPr lang="en-US" sz="2400" dirty="0" smtClean="0">
                <a:solidFill>
                  <a:srgbClr val="0070C0"/>
                </a:solidFill>
                <a:latin typeface="Avenir LT 65 Medium" panose="020B0603020000090003" pitchFamily="34" charset="0"/>
              </a:rPr>
              <a:t>related to </a:t>
            </a:r>
            <a:r>
              <a:rPr lang="en-US" sz="2400" dirty="0">
                <a:solidFill>
                  <a:srgbClr val="0070C0"/>
                </a:solidFill>
                <a:latin typeface="Avenir LT 65 Medium" panose="020B0603020000090003" pitchFamily="34" charset="0"/>
              </a:rPr>
              <a:t>skills, jobs or personal growth. </a:t>
            </a:r>
            <a:r>
              <a:rPr lang="en-US" sz="2400" dirty="0" smtClean="0">
                <a:solidFill>
                  <a:srgbClr val="0070C0"/>
                </a:solidFill>
                <a:latin typeface="Avenir LT 65 Medium" panose="020B0603020000090003" pitchFamily="34" charset="0"/>
              </a:rPr>
              <a:t>Certificate of completion provided.</a:t>
            </a:r>
            <a:endParaRPr lang="en-US" sz="2400" dirty="0">
              <a:solidFill>
                <a:srgbClr val="0070C0"/>
              </a:solidFill>
              <a:latin typeface="Avenir LT 65 Medium" panose="020B060302000009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5046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7046"/>
          <a:stretch/>
        </p:blipFill>
        <p:spPr>
          <a:xfrm>
            <a:off x="629478" y="213319"/>
            <a:ext cx="10325631" cy="33209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56710" t="3889" b="17866"/>
          <a:stretch/>
        </p:blipFill>
        <p:spPr>
          <a:xfrm>
            <a:off x="5921289" y="3490005"/>
            <a:ext cx="2679630" cy="26267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6364" t="2904" b="20761"/>
          <a:stretch/>
        </p:blipFill>
        <p:spPr>
          <a:xfrm>
            <a:off x="8600919" y="3490005"/>
            <a:ext cx="3008976" cy="249509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 l="2174" t="38781"/>
          <a:stretch/>
        </p:blipFill>
        <p:spPr>
          <a:xfrm>
            <a:off x="0" y="6029325"/>
            <a:ext cx="12192000" cy="826511"/>
          </a:xfrm>
          <a:prstGeom prst="rect">
            <a:avLst/>
          </a:prstGeom>
        </p:spPr>
      </p:pic>
      <p:pic>
        <p:nvPicPr>
          <p:cNvPr id="9" name="Picture 6" descr="Learning Express Library – Cass County Public Librar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79" y="3578453"/>
            <a:ext cx="5384714" cy="2406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7083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venir LT 65 Medium" panose="020B0603020000090003" pitchFamily="34" charset="0"/>
              </a:rPr>
              <a:t>FREE ONLINE TUTORING</a:t>
            </a:r>
            <a:endParaRPr lang="en-US" b="1" dirty="0">
              <a:latin typeface="Avenir LT 65 Medium" panose="020B06030200000900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5"/>
                </a:solidFill>
              </a:rPr>
              <a:t>Paper</a:t>
            </a:r>
            <a:r>
              <a:rPr lang="en-US" dirty="0" smtClean="0"/>
              <a:t> - </a:t>
            </a:r>
            <a:r>
              <a:rPr lang="en-US" b="1" dirty="0"/>
              <a:t>Live help.</a:t>
            </a:r>
            <a:r>
              <a:rPr lang="en-US" dirty="0"/>
              <a:t> Students receive instant live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help from educators. </a:t>
            </a:r>
            <a:br>
              <a:rPr lang="en-US" dirty="0" smtClean="0"/>
            </a:br>
            <a:r>
              <a:rPr lang="en-US" dirty="0" smtClean="0"/>
              <a:t>Essay </a:t>
            </a:r>
            <a:r>
              <a:rPr lang="en-US" dirty="0"/>
              <a:t>feedback. Written work is reviewed and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annotated </a:t>
            </a:r>
            <a:r>
              <a:rPr lang="en-US" dirty="0"/>
              <a:t>by an educator to give students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rapid </a:t>
            </a:r>
            <a:r>
              <a:rPr lang="en-US" dirty="0"/>
              <a:t>writing feedback.</a:t>
            </a:r>
          </a:p>
          <a:p>
            <a:endParaRPr lang="en-US" dirty="0" smtClean="0"/>
          </a:p>
          <a:p>
            <a:r>
              <a:rPr lang="en-US" b="1" dirty="0" smtClean="0">
                <a:solidFill>
                  <a:schemeClr val="accent5"/>
                </a:solidFill>
              </a:rPr>
              <a:t>Tutor.com</a:t>
            </a:r>
            <a:r>
              <a:rPr lang="en-US" dirty="0" smtClean="0"/>
              <a:t> - </a:t>
            </a:r>
            <a:r>
              <a:rPr lang="en-US" dirty="0"/>
              <a:t>Get a </a:t>
            </a:r>
            <a:r>
              <a:rPr lang="en-US" b="1" dirty="0"/>
              <a:t>tutor</a:t>
            </a:r>
            <a:r>
              <a:rPr lang="en-US" dirty="0"/>
              <a:t> 24/7 in 40+ subjects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including </a:t>
            </a:r>
            <a:r>
              <a:rPr lang="en-US" dirty="0"/>
              <a:t>Math, Science and English</a:t>
            </a:r>
            <a:r>
              <a:rPr lang="en-US" dirty="0" smtClean="0"/>
              <a:t>. K-12, </a:t>
            </a:r>
            <a:br>
              <a:rPr lang="en-US" dirty="0" smtClean="0"/>
            </a:br>
            <a:r>
              <a:rPr lang="en-US" dirty="0" smtClean="0"/>
              <a:t>college and adult learners.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8" t="8548" r="5948" b="2073"/>
          <a:stretch/>
        </p:blipFill>
        <p:spPr>
          <a:xfrm>
            <a:off x="8597394" y="1027906"/>
            <a:ext cx="2763881" cy="2841270"/>
          </a:xfrm>
          <a:prstGeom prst="rect">
            <a:avLst/>
          </a:prstGeom>
        </p:spPr>
      </p:pic>
      <p:pic>
        <p:nvPicPr>
          <p:cNvPr id="1026" name="Picture 2" descr="Tutor.Com - Online tutoring | Leeward Community College - 202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5417" y="4604057"/>
            <a:ext cx="4285673" cy="1473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1729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5070" y="230910"/>
            <a:ext cx="10515600" cy="1100934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2"/>
                </a:solidFill>
                <a:latin typeface="Montserrat" panose="02000505000000020004" pitchFamily="2" charset="0"/>
              </a:rPr>
              <a:t>Library Website </a:t>
            </a:r>
            <a:r>
              <a:rPr lang="en-US" b="1" dirty="0" smtClean="0">
                <a:latin typeface="Montserrat" panose="02000505000000020004" pitchFamily="2" charset="0"/>
              </a:rPr>
              <a:t>-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Montserrat" panose="02000505000000020004" pitchFamily="2" charset="0"/>
              </a:rPr>
              <a:t>www.fulcolibrary.org</a:t>
            </a:r>
          </a:p>
        </p:txBody>
      </p:sp>
      <p:pic>
        <p:nvPicPr>
          <p:cNvPr id="2050" name="Picture 2" descr="Fulton County Library System Debuts New Websit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82" b="15890"/>
          <a:stretch/>
        </p:blipFill>
        <p:spPr bwMode="auto">
          <a:xfrm>
            <a:off x="673831" y="1828800"/>
            <a:ext cx="10925173" cy="3906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22520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1161"/>
            <a:ext cx="10515600" cy="1325563"/>
          </a:xfrm>
        </p:spPr>
        <p:txBody>
          <a:bodyPr/>
          <a:lstStyle/>
          <a:p>
            <a:r>
              <a:rPr lang="en-US" b="1" dirty="0" smtClean="0">
                <a:latin typeface="Avenir LT 65 Medium" panose="020B0603020000090003" pitchFamily="34" charset="0"/>
              </a:rPr>
              <a:t>LinkedIn Learning </a:t>
            </a:r>
            <a:endParaRPr lang="en-US" b="1" dirty="0">
              <a:latin typeface="Avenir LT 65 Medium" panose="020B06030200000900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8090" t="11013"/>
          <a:stretch/>
        </p:blipFill>
        <p:spPr>
          <a:xfrm>
            <a:off x="2412231" y="1173019"/>
            <a:ext cx="9613649" cy="557876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088582" y="833942"/>
            <a:ext cx="24309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Enter through library website</a:t>
            </a:r>
            <a:endParaRPr lang="en-US" sz="2400" b="1" i="1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09952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kanopy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145" y="110837"/>
            <a:ext cx="11730181" cy="6659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5747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018" y="277091"/>
            <a:ext cx="10515600" cy="1062381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latin typeface="Montserrat" panose="02000505000000020004" pitchFamily="2" charset="0"/>
              </a:rPr>
              <a:t>Available to all card holders</a:t>
            </a:r>
            <a:endParaRPr lang="en-US" dirty="0">
              <a:latin typeface="Montserrat" panose="02000505000000020004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6255" y="1339472"/>
            <a:ext cx="4996874" cy="32351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0436" y="3793175"/>
            <a:ext cx="3831032" cy="30648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6" t="19677" r="5319" b="19467"/>
          <a:stretch/>
        </p:blipFill>
        <p:spPr>
          <a:xfrm>
            <a:off x="439140" y="4602114"/>
            <a:ext cx="4763819" cy="19177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0" t="9623" b="13587"/>
          <a:stretch/>
        </p:blipFill>
        <p:spPr>
          <a:xfrm>
            <a:off x="8471994" y="1366982"/>
            <a:ext cx="3456028" cy="1884218"/>
          </a:xfrm>
          <a:prstGeom prst="rect">
            <a:avLst/>
          </a:prstGeom>
        </p:spPr>
      </p:pic>
      <p:pic>
        <p:nvPicPr>
          <p:cNvPr id="1026" name="Picture 2" descr="Montana State Library Hot Spot Lending Program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2" r="4973" b="27167"/>
          <a:stretch/>
        </p:blipFill>
        <p:spPr bwMode="auto">
          <a:xfrm>
            <a:off x="9631468" y="4394201"/>
            <a:ext cx="2285298" cy="231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7"/>
          <a:srcRect l="17849" t="34364" r="7299" b="11601"/>
          <a:stretch/>
        </p:blipFill>
        <p:spPr>
          <a:xfrm>
            <a:off x="4830619" y="1366982"/>
            <a:ext cx="3077558" cy="2198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263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8964" y="751628"/>
            <a:ext cx="10515600" cy="80168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dirty="0" smtClean="0">
                <a:latin typeface="Montserrat" panose="02000505000000020004" pitchFamily="2" charset="0"/>
              </a:rPr>
              <a:t>Free Attraction Passes </a:t>
            </a:r>
            <a:br>
              <a:rPr lang="en-US" sz="5400" dirty="0" smtClean="0">
                <a:latin typeface="Montserrat" panose="02000505000000020004" pitchFamily="2" charset="0"/>
              </a:rPr>
            </a:br>
            <a:endParaRPr lang="en-US" dirty="0">
              <a:latin typeface="Montserrat" panose="02000505000000020004" pitchFamily="2" charset="0"/>
            </a:endParaRPr>
          </a:p>
        </p:txBody>
      </p:sp>
      <p:pic>
        <p:nvPicPr>
          <p:cNvPr id="1026" name="Picture 2" descr="Zo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93" b="8042"/>
          <a:stretch/>
        </p:blipFill>
        <p:spPr bwMode="auto">
          <a:xfrm>
            <a:off x="555188" y="1678156"/>
            <a:ext cx="2824715" cy="2360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arlos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8882" y="1740183"/>
            <a:ext cx="2537791" cy="2286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uppetryArt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1086" y="1793145"/>
            <a:ext cx="2254026" cy="2245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Bremen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72" b="12159"/>
          <a:stretch/>
        </p:blipFill>
        <p:spPr bwMode="auto">
          <a:xfrm>
            <a:off x="6203575" y="4546600"/>
            <a:ext cx="3333750" cy="1540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GoFish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5653" y="1740183"/>
            <a:ext cx="2549594" cy="2385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ParksBackpack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304" b="28697"/>
          <a:stretch/>
        </p:blipFill>
        <p:spPr bwMode="auto">
          <a:xfrm>
            <a:off x="555188" y="4412336"/>
            <a:ext cx="3019425" cy="1699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hattahooche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8266" y="4399849"/>
            <a:ext cx="2032345" cy="2032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Aquarium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4160" y="4546600"/>
            <a:ext cx="1937570" cy="1738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8563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65264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 smtClean="0">
                <a:solidFill>
                  <a:srgbClr val="0070C0"/>
                </a:solidFill>
                <a:latin typeface="Avenir LT 65 Medium" panose="020B0603020000090003" pitchFamily="34" charset="0"/>
              </a:rPr>
              <a:t>Questions?</a:t>
            </a:r>
            <a:endParaRPr lang="en-US" sz="6000" b="1" dirty="0">
              <a:solidFill>
                <a:srgbClr val="0070C0"/>
              </a:solidFill>
              <a:latin typeface="Avenir LT 65 Medium" panose="020B06030200000900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208" y="6205330"/>
            <a:ext cx="467691" cy="467691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1277453" y="2182518"/>
            <a:ext cx="10515600" cy="41178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 smtClean="0">
                <a:latin typeface="Avenir LT 65 Medium" panose="020B0603020000090003" pitchFamily="34" charset="0"/>
              </a:rPr>
              <a:t>Email me at joy.burson@fultoncountyga.gov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52704" y="3298375"/>
            <a:ext cx="69650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i="1" dirty="0" smtClean="0">
                <a:solidFill>
                  <a:schemeClr val="accent2"/>
                </a:solidFill>
                <a:latin typeface="Avenir LT 65 Medium" panose="020B0603020000090003" pitchFamily="34" charset="0"/>
              </a:rPr>
              <a:t>www.fulcolibrary.org</a:t>
            </a:r>
            <a:endParaRPr lang="en-US" sz="5400" b="1" i="1" dirty="0">
              <a:solidFill>
                <a:schemeClr val="accent2"/>
              </a:solidFill>
              <a:latin typeface="Avenir LT 65 Medium" panose="020B0603020000090003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62" t="8958" r="21544"/>
          <a:stretch/>
        </p:blipFill>
        <p:spPr>
          <a:xfrm>
            <a:off x="171300" y="113123"/>
            <a:ext cx="2211843" cy="655989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l="1406" t="33561"/>
          <a:stretch/>
        </p:blipFill>
        <p:spPr>
          <a:xfrm>
            <a:off x="6348" y="6057900"/>
            <a:ext cx="12185651" cy="800100"/>
          </a:xfrm>
          <a:prstGeom prst="rect">
            <a:avLst/>
          </a:prstGeom>
          <a:solidFill>
            <a:schemeClr val="accent2"/>
          </a:solidFill>
        </p:spPr>
      </p:pic>
    </p:spTree>
    <p:extLst>
      <p:ext uri="{BB962C8B-B14F-4D97-AF65-F5344CB8AC3E}">
        <p14:creationId xmlns:p14="http://schemas.microsoft.com/office/powerpoint/2010/main" val="1218941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187" y="1308100"/>
            <a:ext cx="11282062" cy="49535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7652" y="352594"/>
            <a:ext cx="10515600" cy="1202636"/>
          </a:xfrm>
        </p:spPr>
        <p:txBody>
          <a:bodyPr>
            <a:noAutofit/>
          </a:bodyPr>
          <a:lstStyle/>
          <a:p>
            <a:pPr algn="ctr"/>
            <a:r>
              <a:rPr lang="en-US" dirty="0">
                <a:latin typeface="Montserrat" panose="02000505000000020004" pitchFamily="2" charset="0"/>
              </a:rPr>
              <a:t>Click </a:t>
            </a:r>
            <a:r>
              <a:rPr lang="en-US" dirty="0" smtClean="0">
                <a:solidFill>
                  <a:schemeClr val="accent2"/>
                </a:solidFill>
                <a:latin typeface="Montserrat" panose="02000505000000020004" pitchFamily="2" charset="0"/>
              </a:rPr>
              <a:t>Services then Library Cards</a:t>
            </a:r>
            <a:r>
              <a:rPr lang="en-US" sz="4800" dirty="0">
                <a:solidFill>
                  <a:srgbClr val="FF3300"/>
                </a:solidFill>
                <a:latin typeface="Montserrat" panose="02000505000000020004" pitchFamily="2" charset="0"/>
              </a:rPr>
              <a:t/>
            </a:r>
            <a:br>
              <a:rPr lang="en-US" sz="4800" dirty="0">
                <a:solidFill>
                  <a:srgbClr val="FF3300"/>
                </a:solidFill>
                <a:latin typeface="Montserrat" panose="02000505000000020004" pitchFamily="2" charset="0"/>
              </a:rPr>
            </a:br>
            <a:endParaRPr lang="en-US" sz="4800" dirty="0">
              <a:latin typeface="Montserrat" panose="02000505000000020004" pitchFamily="2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6328218" y="1007441"/>
            <a:ext cx="1341784" cy="601318"/>
          </a:xfrm>
          <a:prstGeom prst="straightConnector1">
            <a:avLst/>
          </a:prstGeom>
          <a:ln w="730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5342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7015"/>
          <a:stretch/>
        </p:blipFill>
        <p:spPr>
          <a:xfrm>
            <a:off x="215143" y="185481"/>
            <a:ext cx="11761714" cy="5132669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H="1">
            <a:off x="8610237" y="4371975"/>
            <a:ext cx="2396681" cy="312763"/>
          </a:xfrm>
          <a:prstGeom prst="straightConnector1">
            <a:avLst/>
          </a:prstGeom>
          <a:ln w="730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2174" t="42308" b="1"/>
          <a:stretch/>
        </p:blipFill>
        <p:spPr>
          <a:xfrm>
            <a:off x="0" y="6076949"/>
            <a:ext cx="12192000" cy="778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203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5500" y="276226"/>
            <a:ext cx="10236200" cy="120028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Montserrat" panose="02000505000000020004" pitchFamily="2" charset="0"/>
              </a:rPr>
              <a:t>Click </a:t>
            </a:r>
            <a:r>
              <a:rPr lang="en-US" dirty="0">
                <a:solidFill>
                  <a:schemeClr val="accent2"/>
                </a:solidFill>
                <a:latin typeface="Montserrat" panose="02000505000000020004" pitchFamily="2" charset="0"/>
              </a:rPr>
              <a:t>Online Library Card Application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t="1454"/>
          <a:stretch/>
        </p:blipFill>
        <p:spPr>
          <a:xfrm>
            <a:off x="1569629" y="1319495"/>
            <a:ext cx="8608960" cy="5247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218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1053361" cy="919145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  <a:latin typeface="Avenir LT 65 Medium" panose="020B0603020000090003" pitchFamily="34" charset="0"/>
              </a:rPr>
              <a:t>All County Employees Receive a Library Card</a:t>
            </a:r>
            <a:endParaRPr lang="en-US" sz="4000" b="1" dirty="0">
              <a:solidFill>
                <a:srgbClr val="0070C0"/>
              </a:solidFill>
              <a:latin typeface="Avenir LT 65 Medium" panose="020B06030200000900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686740"/>
          </a:xfrm>
        </p:spPr>
        <p:txBody>
          <a:bodyPr>
            <a:normAutofit fontScale="62500" lnSpcReduction="20000"/>
          </a:bodyPr>
          <a:lstStyle/>
          <a:p>
            <a:r>
              <a:rPr lang="en-US" sz="3600" dirty="0" smtClean="0">
                <a:cs typeface="Arial" panose="020B0604020202020204" pitchFamily="34" charset="0"/>
              </a:rPr>
              <a:t>Complete the library card application</a:t>
            </a:r>
          </a:p>
          <a:p>
            <a:r>
              <a:rPr lang="en-US" sz="3600" dirty="0" smtClean="0">
                <a:cs typeface="Arial" panose="020B0604020202020204" pitchFamily="34" charset="0"/>
              </a:rPr>
              <a:t>You will receive an email with your new card number</a:t>
            </a:r>
          </a:p>
          <a:p>
            <a:r>
              <a:rPr lang="en-US" sz="3600" dirty="0" smtClean="0">
                <a:cs typeface="Arial" panose="020B0604020202020204" pitchFamily="34" charset="0"/>
              </a:rPr>
              <a:t>Library card # is D+9 numbers (no space)</a:t>
            </a:r>
          </a:p>
          <a:p>
            <a:r>
              <a:rPr lang="en-US" sz="3600" dirty="0" smtClean="0">
                <a:cs typeface="Arial" panose="020B0604020202020204" pitchFamily="34" charset="0"/>
              </a:rPr>
              <a:t>Your temporary card is good for 30 days</a:t>
            </a:r>
          </a:p>
          <a:p>
            <a:r>
              <a:rPr lang="en-US" sz="3600" dirty="0" smtClean="0">
                <a:cs typeface="Arial" panose="020B0604020202020204" pitchFamily="34" charset="0"/>
              </a:rPr>
              <a:t>Visit the branch to obtain your permanent card </a:t>
            </a:r>
          </a:p>
          <a:p>
            <a:r>
              <a:rPr lang="en-US" sz="3600" dirty="0" smtClean="0"/>
              <a:t>Card is valid for 2 years </a:t>
            </a:r>
          </a:p>
          <a:p>
            <a:r>
              <a:rPr lang="en-US" sz="3600" dirty="0" smtClean="0"/>
              <a:t>Access to all library resources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2174" t="35510"/>
          <a:stretch/>
        </p:blipFill>
        <p:spPr>
          <a:xfrm>
            <a:off x="0" y="5987328"/>
            <a:ext cx="12192000" cy="870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7736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0139" y="1254919"/>
            <a:ext cx="9850494" cy="54579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090" y="295033"/>
            <a:ext cx="10083943" cy="959886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latin typeface="Avenir LT 65 Medium" panose="020B0603020000090003" pitchFamily="34" charset="0"/>
              </a:rPr>
              <a:t>Search the Catalog </a:t>
            </a:r>
            <a:r>
              <a:rPr lang="en-US" sz="3600" b="1" i="1" dirty="0" smtClean="0">
                <a:latin typeface="Avenir LT 65 Medium" panose="020B0603020000090003" pitchFamily="34" charset="0"/>
              </a:rPr>
              <a:t>or</a:t>
            </a:r>
            <a:r>
              <a:rPr lang="en-US" sz="3600" b="1" dirty="0" smtClean="0">
                <a:latin typeface="Avenir LT 65 Medium" panose="020B0603020000090003" pitchFamily="34" charset="0"/>
              </a:rPr>
              <a:t> Click </a:t>
            </a:r>
            <a:r>
              <a:rPr lang="en-US" sz="3600" b="1" dirty="0" smtClean="0">
                <a:solidFill>
                  <a:schemeClr val="accent2"/>
                </a:solidFill>
                <a:latin typeface="Avenir LT 65 Medium" panose="020B0603020000090003" pitchFamily="34" charset="0"/>
              </a:rPr>
              <a:t>Books &amp; Browsing </a:t>
            </a:r>
            <a:endParaRPr lang="en-US" sz="3600" b="1" dirty="0">
              <a:solidFill>
                <a:schemeClr val="accent2"/>
              </a:solidFill>
              <a:latin typeface="Avenir LT 65 Medium" panose="020B0603020000090003" pitchFamily="34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5194300" y="1254919"/>
            <a:ext cx="1023179" cy="523642"/>
          </a:xfrm>
          <a:prstGeom prst="straightConnector1">
            <a:avLst/>
          </a:prstGeom>
          <a:ln w="539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736600" y="2790019"/>
            <a:ext cx="873539" cy="194481"/>
          </a:xfrm>
          <a:prstGeom prst="straightConnector1">
            <a:avLst/>
          </a:prstGeom>
          <a:ln w="539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479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3793"/>
          <a:stretch/>
        </p:blipFill>
        <p:spPr>
          <a:xfrm>
            <a:off x="558539" y="1490869"/>
            <a:ext cx="10420886" cy="486312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352" y="165306"/>
            <a:ext cx="10515600" cy="1325563"/>
          </a:xfrm>
        </p:spPr>
        <p:txBody>
          <a:bodyPr/>
          <a:lstStyle/>
          <a:p>
            <a:r>
              <a:rPr lang="en-US" b="1" dirty="0" smtClean="0">
                <a:latin typeface="Avenir LT 65 Medium" panose="020B0603020000090003" pitchFamily="34" charset="0"/>
              </a:rPr>
              <a:t>Place a Hold</a:t>
            </a:r>
            <a:endParaRPr lang="en-US" b="1" dirty="0">
              <a:latin typeface="Avenir LT 65 Medium" panose="020B0603020000090003" pitchFamily="34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10108095" y="4114800"/>
            <a:ext cx="1570383" cy="1868557"/>
          </a:xfrm>
          <a:prstGeom prst="straightConnector1">
            <a:avLst/>
          </a:prstGeom>
          <a:ln w="539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0274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271" y="448362"/>
            <a:ext cx="4454045" cy="940630"/>
          </a:xfrm>
        </p:spPr>
        <p:txBody>
          <a:bodyPr/>
          <a:lstStyle/>
          <a:p>
            <a:r>
              <a:rPr lang="en-US" b="1" dirty="0" smtClean="0">
                <a:solidFill>
                  <a:schemeClr val="accent2"/>
                </a:solidFill>
                <a:latin typeface="Montserrat" panose="02000505000000020004" pitchFamily="2" charset="0"/>
              </a:rPr>
              <a:t>Library Hours</a:t>
            </a:r>
            <a:endParaRPr lang="en-US" b="1" dirty="0">
              <a:solidFill>
                <a:schemeClr val="accent2"/>
              </a:solidFill>
              <a:latin typeface="Montserrat" panose="02000505000000020004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272" y="1388992"/>
            <a:ext cx="7003473" cy="3969867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 smtClean="0"/>
              <a:t>Monday, Tuesday            </a:t>
            </a:r>
            <a:br>
              <a:rPr lang="en-US" sz="3600" dirty="0" smtClean="0"/>
            </a:br>
            <a:r>
              <a:rPr lang="en-US" sz="3600" dirty="0" smtClean="0"/>
              <a:t>10-8 </a:t>
            </a:r>
          </a:p>
          <a:p>
            <a:pPr marL="0" indent="0">
              <a:buNone/>
            </a:pPr>
            <a:r>
              <a:rPr lang="en-US" sz="3600" dirty="0" smtClean="0"/>
              <a:t>  </a:t>
            </a:r>
            <a:br>
              <a:rPr lang="en-US" sz="3600" dirty="0" smtClean="0"/>
            </a:br>
            <a:r>
              <a:rPr lang="en-US" sz="3600" dirty="0" smtClean="0"/>
              <a:t>Wednesday - Saturday   </a:t>
            </a:r>
            <a:br>
              <a:rPr lang="en-US" sz="3600" dirty="0" smtClean="0"/>
            </a:br>
            <a:r>
              <a:rPr lang="en-US" sz="3600" dirty="0" smtClean="0"/>
              <a:t>10-6</a:t>
            </a:r>
          </a:p>
          <a:p>
            <a:pPr marL="0" indent="0">
              <a:buNone/>
            </a:pPr>
            <a:r>
              <a:rPr lang="en-US" i="1" dirty="0" smtClean="0"/>
              <a:t>   </a:t>
            </a:r>
            <a:br>
              <a:rPr lang="en-US" i="1" dirty="0" smtClean="0"/>
            </a:br>
            <a:r>
              <a:rPr lang="en-US" i="1" dirty="0" smtClean="0"/>
              <a:t>  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098" name="Picture 2" descr="Fulton Library System Launches One Book, One Read with Cas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741" y="3334328"/>
            <a:ext cx="6104371" cy="3177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Kids | Fulton County Library Syste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742" y="64653"/>
            <a:ext cx="6104371" cy="3158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662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2601</TotalTime>
  <Words>254</Words>
  <Application>Microsoft Office PowerPoint</Application>
  <PresentationFormat>Widescreen</PresentationFormat>
  <Paragraphs>61</Paragraphs>
  <Slides>24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Arial Black</vt:lpstr>
      <vt:lpstr>Arial Rounded MT Bold</vt:lpstr>
      <vt:lpstr>Avenir LT 65 Medium</vt:lpstr>
      <vt:lpstr>Calibri</vt:lpstr>
      <vt:lpstr>Calibri Light</vt:lpstr>
      <vt:lpstr>Montserrat</vt:lpstr>
      <vt:lpstr>Office Theme</vt:lpstr>
      <vt:lpstr>PowerPoint Presentation</vt:lpstr>
      <vt:lpstr>Library Website - www.fulcolibrary.org</vt:lpstr>
      <vt:lpstr>Click Services then Library Cards </vt:lpstr>
      <vt:lpstr>PowerPoint Presentation</vt:lpstr>
      <vt:lpstr>Click Online Library Card Application</vt:lpstr>
      <vt:lpstr>All County Employees Receive a Library Card</vt:lpstr>
      <vt:lpstr>Search the Catalog or Click Books &amp; Browsing </vt:lpstr>
      <vt:lpstr>Place a Hold</vt:lpstr>
      <vt:lpstr>Library Hours</vt:lpstr>
      <vt:lpstr>34 Library Locations in Fulton County</vt:lpstr>
      <vt:lpstr>Enjoy our Online eResources</vt:lpstr>
      <vt:lpstr>Enjoy Free Magazines and Music</vt:lpstr>
      <vt:lpstr>PowerPoint Presentation</vt:lpstr>
      <vt:lpstr>Visit our  Digital Library  </vt:lpstr>
      <vt:lpstr>PowerPoint Presentation</vt:lpstr>
      <vt:lpstr>  Click Learning Tools</vt:lpstr>
      <vt:lpstr>    </vt:lpstr>
      <vt:lpstr>PowerPoint Presentation</vt:lpstr>
      <vt:lpstr>FREE ONLINE TUTORING</vt:lpstr>
      <vt:lpstr>LinkedIn Learning </vt:lpstr>
      <vt:lpstr>PowerPoint Presentation</vt:lpstr>
      <vt:lpstr>Available to all card holders</vt:lpstr>
      <vt:lpstr>Free Attraction Passes  </vt:lpstr>
      <vt:lpstr>Questions?</vt:lpstr>
    </vt:vector>
  </TitlesOfParts>
  <Company>Fulton County Government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 to the  Fulton County Library System</dc:title>
  <dc:creator>Burson, Joy</dc:creator>
  <cp:lastModifiedBy>Burson, Joy</cp:lastModifiedBy>
  <cp:revision>170</cp:revision>
  <dcterms:created xsi:type="dcterms:W3CDTF">2020-04-03T17:38:05Z</dcterms:created>
  <dcterms:modified xsi:type="dcterms:W3CDTF">2022-03-10T20:06:31Z</dcterms:modified>
</cp:coreProperties>
</file>