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63" r:id="rId4"/>
    <p:sldId id="265" r:id="rId5"/>
    <p:sldId id="266" r:id="rId6"/>
    <p:sldId id="281" r:id="rId7"/>
    <p:sldId id="270" r:id="rId8"/>
    <p:sldId id="272" r:id="rId9"/>
    <p:sldId id="271" r:id="rId10"/>
    <p:sldId id="282" r:id="rId11"/>
    <p:sldId id="283" r:id="rId12"/>
    <p:sldId id="284" r:id="rId13"/>
    <p:sldId id="285" r:id="rId14"/>
    <p:sldId id="286" r:id="rId15"/>
    <p:sldId id="273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809D6-E023-4F78-868E-9FC0D587D1F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ED12-0E1E-4849-9FFE-277BCE74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ED12-0E1E-4849-9FFE-277BCE74D5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8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AB4C-2012-4AE4-A5F5-0D7ED519505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8077-EEE0-4913-84C8-7BCF197A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Active Shooter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Sgt. Smith</a:t>
            </a:r>
          </a:p>
          <a:p>
            <a:r>
              <a:rPr lang="en-US" smtClean="0">
                <a:solidFill>
                  <a:schemeClr val="tx1"/>
                </a:solidFill>
              </a:rPr>
              <a:t>Security Division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Getting away from the shooter or shooters is the top priority.</a:t>
            </a:r>
          </a:p>
          <a:p>
            <a:r>
              <a:rPr lang="en-US" dirty="0"/>
              <a:t>Leave your belongings behind and get away.</a:t>
            </a:r>
          </a:p>
          <a:p>
            <a:r>
              <a:rPr lang="en-US" dirty="0"/>
              <a:t>Help others escape, if possible, but evacuate regardless of whether others agree to follow.</a:t>
            </a:r>
          </a:p>
          <a:p>
            <a:r>
              <a:rPr lang="en-US" dirty="0"/>
              <a:t>Warn and prevent individuals from entering an area where the active shooter may be.</a:t>
            </a:r>
          </a:p>
          <a:p>
            <a:r>
              <a:rPr lang="en-US" dirty="0"/>
              <a:t>Call 911 when you are safe, and describe shooter, location, and </a:t>
            </a:r>
            <a:r>
              <a:rPr lang="en-US" dirty="0" smtClean="0"/>
              <a:t>weapons.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Get out of the shooter’s view and stay very quiet.</a:t>
            </a:r>
          </a:p>
          <a:p>
            <a:r>
              <a:rPr lang="en-US" dirty="0"/>
              <a:t>Silence all electronic devices and make sure they won’t vibrate.</a:t>
            </a:r>
          </a:p>
          <a:p>
            <a:r>
              <a:rPr lang="en-US" dirty="0"/>
              <a:t>Lock and block doors, close blinds, and turn off lights.</a:t>
            </a:r>
          </a:p>
          <a:p>
            <a:r>
              <a:rPr lang="en-US" dirty="0"/>
              <a:t>Don’t hide in </a:t>
            </a:r>
            <a:r>
              <a:rPr lang="en-US" dirty="0" smtClean="0"/>
              <a:t>groups - </a:t>
            </a:r>
            <a:r>
              <a:rPr lang="en-US" dirty="0"/>
              <a:t>spread out along walls or hide separately to make it more difficult for the shooter.</a:t>
            </a:r>
          </a:p>
          <a:p>
            <a:r>
              <a:rPr lang="en-US" dirty="0"/>
              <a:t>Try to communicate with police silently. Use text message or social media to tag your location, or put a sign in a window.</a:t>
            </a:r>
          </a:p>
          <a:p>
            <a:r>
              <a:rPr lang="en-US" dirty="0"/>
              <a:t>Stay in place until law enforcement gives you the all clear.</a:t>
            </a:r>
          </a:p>
          <a:p>
            <a:r>
              <a:rPr lang="en-US" dirty="0"/>
              <a:t>Your hiding place should be out of the shooter's view and provide protection if shots are fired in your </a:t>
            </a:r>
            <a:r>
              <a:rPr lang="en-US" dirty="0" smtClean="0"/>
              <a:t>direction.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last resort when in immediate danger</a:t>
            </a:r>
          </a:p>
          <a:p>
            <a:r>
              <a:rPr lang="en-US" dirty="0"/>
              <a:t>Commit to your actions and act as aggressively as possible against the shooter.</a:t>
            </a:r>
          </a:p>
          <a:p>
            <a:r>
              <a:rPr lang="en-US" dirty="0"/>
              <a:t>Recruit others to ambush the shooter with makeshift weapons like chairs, fire extinguishers, scissors, books, etc.</a:t>
            </a:r>
          </a:p>
          <a:p>
            <a:r>
              <a:rPr lang="en-US" dirty="0"/>
              <a:t>Be prepared to cause severe or lethal injury to the shooter.</a:t>
            </a:r>
          </a:p>
          <a:p>
            <a:r>
              <a:rPr lang="en-US" dirty="0"/>
              <a:t>Throw items and improvise weapons to distract and disarm the shooter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71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hands visible and empty.</a:t>
            </a:r>
          </a:p>
          <a:p>
            <a:r>
              <a:rPr lang="en-US" dirty="0" smtClean="0"/>
              <a:t>Follow </a:t>
            </a:r>
            <a:r>
              <a:rPr lang="en-US" dirty="0"/>
              <a:t>law enforcement instructions and evacuate in the direction they come from, unless otherwise </a:t>
            </a:r>
            <a:r>
              <a:rPr lang="en-US" dirty="0" smtClean="0"/>
              <a:t>instructed.</a:t>
            </a:r>
          </a:p>
          <a:p>
            <a:r>
              <a:rPr lang="en-US" dirty="0"/>
              <a:t>Take care of yourself first, and then you may be able to help the wounded before first responders arrive.</a:t>
            </a:r>
          </a:p>
          <a:p>
            <a:r>
              <a:rPr lang="en-US" dirty="0"/>
              <a:t>If the injured are in immediate danger, help get them to safety.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Event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While </a:t>
            </a:r>
            <a:r>
              <a:rPr lang="en-US" dirty="0"/>
              <a:t>you wait for first responders to arrive, provide first aid. Apply direct pressure to wounded areas and use tourniquets if you have been trained to do so.</a:t>
            </a:r>
          </a:p>
          <a:p>
            <a:r>
              <a:rPr lang="en-US" dirty="0"/>
              <a:t>Turn wounded people onto their sides if they are unconscious and keep them warm.</a:t>
            </a:r>
          </a:p>
          <a:p>
            <a:r>
              <a:rPr lang="en-US" dirty="0"/>
              <a:t>Consider seeking professional help for you and your family to cope with the long-term effects of the </a:t>
            </a:r>
            <a:r>
              <a:rPr lang="en-US" dirty="0" smtClean="0"/>
              <a:t>trauma.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Prepare for an Active Shooter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If you see something, say something to an authority right away.</a:t>
            </a:r>
          </a:p>
          <a:p>
            <a:r>
              <a:rPr lang="en-US" dirty="0"/>
              <a:t>Sign up to receive local emergency alerts and register your work and personal contact information with any work sponsored alert system.</a:t>
            </a:r>
          </a:p>
          <a:p>
            <a:r>
              <a:rPr lang="en-US" dirty="0"/>
              <a:t>Be aware of your environment and any possible dangers.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Prepare for an Active Shooter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Make a plan with your family, and ensure everyone knows what they would </a:t>
            </a:r>
            <a:r>
              <a:rPr lang="en-US" dirty="0" smtClean="0"/>
              <a:t>do </a:t>
            </a:r>
            <a:r>
              <a:rPr lang="en-US" dirty="0"/>
              <a:t>if confronted with an active shooter.</a:t>
            </a:r>
          </a:p>
          <a:p>
            <a:r>
              <a:rPr lang="en-US" dirty="0"/>
              <a:t>Look for the two nearest exits anywhere you go, </a:t>
            </a:r>
            <a:r>
              <a:rPr lang="en-US" dirty="0" smtClean="0"/>
              <a:t>have </a:t>
            </a:r>
            <a:r>
              <a:rPr lang="en-US" dirty="0"/>
              <a:t>an escape path in </a:t>
            </a:r>
            <a:r>
              <a:rPr lang="en-US" dirty="0" smtClean="0"/>
              <a:t>mind, and </a:t>
            </a:r>
            <a:r>
              <a:rPr lang="en-US" dirty="0"/>
              <a:t>identify places you could hide.</a:t>
            </a:r>
          </a:p>
          <a:p>
            <a:r>
              <a:rPr lang="en-US" dirty="0"/>
              <a:t>Understand the plans for individuals with disabilities or other access and functional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active shooter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individual actively engaged in </a:t>
            </a:r>
            <a:r>
              <a:rPr lang="en-US" dirty="0" smtClean="0"/>
              <a:t>attempting </a:t>
            </a:r>
            <a:r>
              <a:rPr lang="en-US" dirty="0"/>
              <a:t>to kill people in a confined </a:t>
            </a:r>
            <a:r>
              <a:rPr lang="en-US" dirty="0" smtClean="0"/>
              <a:t>space or populated area. In </a:t>
            </a:r>
            <a:r>
              <a:rPr lang="en-US" dirty="0"/>
              <a:t>most cases, active shooters use firearms and </a:t>
            </a:r>
            <a:r>
              <a:rPr lang="en-US" dirty="0" smtClean="0"/>
              <a:t>have </a:t>
            </a:r>
            <a:r>
              <a:rPr lang="en-US" dirty="0"/>
              <a:t>no pattern or method to their selection of </a:t>
            </a:r>
            <a:r>
              <a:rPr lang="en-US" dirty="0" smtClean="0"/>
              <a:t>victims.</a:t>
            </a:r>
          </a:p>
        </p:txBody>
      </p:sp>
    </p:spTree>
    <p:extLst>
      <p:ext uri="{BB962C8B-B14F-4D97-AF65-F5344CB8AC3E}">
        <p14:creationId xmlns:p14="http://schemas.microsoft.com/office/powerpoint/2010/main" val="18053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6219" y="304800"/>
            <a:ext cx="5311562" cy="808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Active Shooters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1462088" cy="2133600"/>
          </a:xfrm>
        </p:spPr>
      </p:pic>
      <p:sp>
        <p:nvSpPr>
          <p:cNvPr id="215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47900" y="6492875"/>
            <a:ext cx="4648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/>
              <a:t>Security is Everyone's Responsibility - See Something, Say Something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191000"/>
            <a:ext cx="16097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28600" y="1600199"/>
            <a:ext cx="6858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ndara" pitchFamily="34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Suspect: Charles Whitman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•Location: Austin, TX    August 1, 1966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•Casualties: Killed 15 people (including an unborn baby); and wounded 31 people (as far as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away)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Suspect killed by police officers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DB2867-8B18-4BC6-942D-360C5DC5F6AA}" type="slidenum">
              <a:rPr lang="en-US">
                <a:solidFill>
                  <a:schemeClr val="bg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3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16219" y="304800"/>
            <a:ext cx="5311562" cy="808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Active Shooters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416050" cy="2057400"/>
          </a:xfrm>
        </p:spPr>
      </p:pic>
      <p:sp>
        <p:nvSpPr>
          <p:cNvPr id="2458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47900" y="6492875"/>
            <a:ext cx="4648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/>
              <a:t>Security is Everyone's Responsibility - See Something, Say Something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480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Suspects: Eric Harris, Dylan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Klebold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April 20, 1999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Littleton, CO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Casualties: Killed 13 people; and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wounded 20 people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Both suspects committed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14478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3289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715000" y="38862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andara" pitchFamily="34" charset="0"/>
              </a:rPr>
              <a:t>Klebold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7543800" y="39624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ndara" pitchFamily="34" charset="0"/>
              </a:rPr>
              <a:t>Harris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07EFD0-E7D1-43B3-9777-E7FD55D140E5}" type="slidenum">
              <a:rPr lang="en-US">
                <a:solidFill>
                  <a:schemeClr val="bg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37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Seung-Hui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Blacksburg, VA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April 16, 2007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Casualties: Killed 32 people; and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wounded 23 people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Suspect committed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282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33527F-F844-4F0A-8DC5-962C1DBE2854}" type="slidenum">
              <a:rPr lang="en-US">
                <a:solidFill>
                  <a:schemeClr val="bg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16219" y="304800"/>
            <a:ext cx="5311562" cy="808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Active Shooters</a:t>
            </a:r>
            <a:endParaRPr lang="en-US" dirty="0"/>
          </a:p>
        </p:txBody>
      </p:sp>
      <p:sp>
        <p:nvSpPr>
          <p:cNvPr id="2663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47900" y="6492875"/>
            <a:ext cx="4648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/>
              <a:t>Security is Everyone's Responsibility - See Something, Say Something</a:t>
            </a:r>
          </a:p>
        </p:txBody>
      </p:sp>
    </p:spTree>
    <p:extLst>
      <p:ext uri="{BB962C8B-B14F-4D97-AF65-F5344CB8AC3E}">
        <p14:creationId xmlns:p14="http://schemas.microsoft.com/office/powerpoint/2010/main" val="41887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Denominators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Location familiar to shooter</a:t>
            </a:r>
          </a:p>
          <a:p>
            <a:r>
              <a:rPr lang="en-US" dirty="0" smtClean="0"/>
              <a:t>Shooting stops upon police confrontation</a:t>
            </a:r>
          </a:p>
          <a:p>
            <a:r>
              <a:rPr lang="en-US" dirty="0" smtClean="0"/>
              <a:t>Victims fighting back saves lives</a:t>
            </a:r>
          </a:p>
          <a:p>
            <a:r>
              <a:rPr lang="en-US" dirty="0" smtClean="0"/>
              <a:t>Warning signs are overlooked</a:t>
            </a:r>
          </a:p>
          <a:p>
            <a:r>
              <a:rPr lang="en-US" dirty="0" smtClean="0"/>
              <a:t>40% of active shooters told a coworker of intent</a:t>
            </a:r>
          </a:p>
          <a:p>
            <a:r>
              <a:rPr lang="en-US" dirty="0" smtClean="0"/>
              <a:t>54% of those told of active shooter’s intent did nothing!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to expect</a:t>
            </a:r>
          </a:p>
        </p:txBody>
      </p:sp>
      <p:pic>
        <p:nvPicPr>
          <p:cNvPr id="26627" name="Picture 2" descr="http://i24.tinypic.com/24gsk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4953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04800" y="1752600"/>
            <a:ext cx="335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Noise, confusion, alarms, screaming, etc.</a:t>
            </a:r>
          </a:p>
          <a:p>
            <a:pPr marL="457200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Victims running, hiding, </a:t>
            </a:r>
            <a:r>
              <a:rPr lang="en-US" sz="3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frightened</a:t>
            </a:r>
            <a:endParaRPr lang="en-US" sz="3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grabbing at </a:t>
            </a:r>
            <a:r>
              <a:rPr lang="en-US" sz="3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US" sz="3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</a:t>
            </a:r>
            <a:r>
              <a:rPr lang="en-US" sz="3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sprinklers 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</a:t>
            </a:r>
          </a:p>
        </p:txBody>
      </p:sp>
    </p:spTree>
    <p:extLst>
      <p:ext uri="{BB962C8B-B14F-4D97-AF65-F5344CB8AC3E}">
        <p14:creationId xmlns:p14="http://schemas.microsoft.com/office/powerpoint/2010/main" val="1534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Are present to stop the shooter</a:t>
            </a:r>
          </a:p>
          <a:p>
            <a:r>
              <a:rPr lang="en-US" dirty="0" smtClean="0"/>
              <a:t>Will bypass injured people</a:t>
            </a:r>
          </a:p>
          <a:p>
            <a:r>
              <a:rPr lang="en-US" dirty="0" smtClean="0"/>
              <a:t>May have rifles or shotguns</a:t>
            </a:r>
          </a:p>
          <a:p>
            <a:r>
              <a:rPr lang="en-US" dirty="0" smtClean="0"/>
              <a:t>May shout commands and physically push you out of the way</a:t>
            </a:r>
            <a:endParaRPr lang="en-US" dirty="0"/>
          </a:p>
        </p:txBody>
      </p:sp>
      <p:pic>
        <p:nvPicPr>
          <p:cNvPr id="5" name="Picture 5" descr="http://vigilanceoffreedom.com/standalone/images/virginia_tech_shoot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7400"/>
            <a:ext cx="3900487" cy="3301206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 in an Active Shooter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Run</a:t>
            </a:r>
          </a:p>
          <a:p>
            <a:pPr algn="ctr"/>
            <a:r>
              <a:rPr lang="en-US" sz="4400" dirty="0" smtClean="0"/>
              <a:t>Hide</a:t>
            </a:r>
          </a:p>
          <a:p>
            <a:pPr algn="ctr"/>
            <a:r>
              <a:rPr lang="en-US" sz="4400" dirty="0" smtClean="0"/>
              <a:t>Fight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85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799</Words>
  <Application>Microsoft Office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Times New Roman</vt:lpstr>
      <vt:lpstr>Office Theme</vt:lpstr>
      <vt:lpstr>Active Shooter</vt:lpstr>
      <vt:lpstr>What is an active shooter</vt:lpstr>
      <vt:lpstr>Examples of Active Shooters</vt:lpstr>
      <vt:lpstr>Examples of Active Shooters</vt:lpstr>
      <vt:lpstr>Examples of Active Shooters</vt:lpstr>
      <vt:lpstr>Common Denominators</vt:lpstr>
      <vt:lpstr>What to expect</vt:lpstr>
      <vt:lpstr>First Responders</vt:lpstr>
      <vt:lpstr>What to Do in an Active Shooter Event</vt:lpstr>
      <vt:lpstr>Run</vt:lpstr>
      <vt:lpstr>Hide</vt:lpstr>
      <vt:lpstr>Fight</vt:lpstr>
      <vt:lpstr>After the event</vt:lpstr>
      <vt:lpstr>After the Event - continued</vt:lpstr>
      <vt:lpstr>How to Prepare for an Active Shooter</vt:lpstr>
      <vt:lpstr>How to Prepare for an Active Shooter - continued</vt:lpstr>
    </vt:vector>
  </TitlesOfParts>
  <Company>Fulton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William</dc:creator>
  <cp:lastModifiedBy>Dinkins, Jeffrey</cp:lastModifiedBy>
  <cp:revision>35</cp:revision>
  <dcterms:created xsi:type="dcterms:W3CDTF">2014-05-07T19:45:25Z</dcterms:created>
  <dcterms:modified xsi:type="dcterms:W3CDTF">2020-01-27T19:16:45Z</dcterms:modified>
</cp:coreProperties>
</file>