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70" r:id="rId3"/>
    <p:sldId id="268" r:id="rId4"/>
    <p:sldId id="266" r:id="rId5"/>
    <p:sldId id="264" r:id="rId6"/>
    <p:sldId id="269" r:id="rId7"/>
    <p:sldId id="265" r:id="rId8"/>
    <p:sldId id="271" r:id="rId9"/>
    <p:sldId id="262" r:id="rId10"/>
  </p:sldIdLst>
  <p:sldSz cx="9144000" cy="6858000" type="screen4x3"/>
  <p:notesSz cx="6980238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99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B528C8-7F54-4E93-9397-B08B7D6BC6C5}" type="doc">
      <dgm:prSet loTypeId="urn:microsoft.com/office/officeart/2009/layout/CircleArrowProcess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D612020-14CF-4FCA-B270-9A2C9623BB53}">
      <dgm:prSet phldrT="[Text]" custT="1"/>
      <dgm:spPr/>
      <dgm:t>
        <a:bodyPr/>
        <a:lstStyle/>
        <a:p>
          <a:r>
            <a:rPr lang="en-US" sz="1300" dirty="0" smtClean="0">
              <a:solidFill>
                <a:srgbClr val="002060"/>
              </a:solidFill>
              <a:latin typeface="Calibri" panose="020F0502020204030204" pitchFamily="34" charset="0"/>
            </a:rPr>
            <a:t>Training</a:t>
          </a:r>
          <a:endParaRPr lang="en-US" sz="1300" dirty="0">
            <a:solidFill>
              <a:srgbClr val="002060"/>
            </a:solidFill>
            <a:latin typeface="Calibri" panose="020F0502020204030204" pitchFamily="34" charset="0"/>
          </a:endParaRPr>
        </a:p>
      </dgm:t>
    </dgm:pt>
    <dgm:pt modelId="{E7463F09-A60E-40E4-9200-974ABD0A5315}" type="parTrans" cxnId="{111E3D8F-55AC-424A-86CD-2306DC9FD1D2}">
      <dgm:prSet/>
      <dgm:spPr/>
      <dgm:t>
        <a:bodyPr/>
        <a:lstStyle/>
        <a:p>
          <a:endParaRPr lang="en-US"/>
        </a:p>
      </dgm:t>
    </dgm:pt>
    <dgm:pt modelId="{DBCE7870-0B2A-4CA8-BAD8-40EEB87863B5}" type="sibTrans" cxnId="{111E3D8F-55AC-424A-86CD-2306DC9FD1D2}">
      <dgm:prSet/>
      <dgm:spPr/>
      <dgm:t>
        <a:bodyPr/>
        <a:lstStyle/>
        <a:p>
          <a:endParaRPr lang="en-US"/>
        </a:p>
      </dgm:t>
    </dgm:pt>
    <dgm:pt modelId="{54AA5956-FD0A-4E86-92B7-32491EFFAD73}">
      <dgm:prSet phldrT="[Text]" custT="1"/>
      <dgm:spPr/>
      <dgm:t>
        <a:bodyPr/>
        <a:lstStyle/>
        <a:p>
          <a:r>
            <a:rPr lang="en-US" sz="1300" dirty="0" smtClean="0">
              <a:solidFill>
                <a:srgbClr val="002060"/>
              </a:solidFill>
              <a:latin typeface="Calibri" panose="020F0502020204030204" pitchFamily="34" charset="0"/>
            </a:rPr>
            <a:t>Listening Sessions</a:t>
          </a:r>
          <a:endParaRPr lang="en-US" sz="1300" dirty="0">
            <a:solidFill>
              <a:srgbClr val="002060"/>
            </a:solidFill>
            <a:latin typeface="Calibri" panose="020F0502020204030204" pitchFamily="34" charset="0"/>
          </a:endParaRPr>
        </a:p>
      </dgm:t>
    </dgm:pt>
    <dgm:pt modelId="{CF7C765E-6C30-4D0A-823F-2A9D4D2DEAC7}" type="parTrans" cxnId="{C070B524-76C6-4780-BB56-E5E46E41866A}">
      <dgm:prSet/>
      <dgm:spPr/>
      <dgm:t>
        <a:bodyPr/>
        <a:lstStyle/>
        <a:p>
          <a:endParaRPr lang="en-US"/>
        </a:p>
      </dgm:t>
    </dgm:pt>
    <dgm:pt modelId="{AD3CAB9E-509B-4B24-AD03-3BE34571AEDC}" type="sibTrans" cxnId="{C070B524-76C6-4780-BB56-E5E46E41866A}">
      <dgm:prSet/>
      <dgm:spPr/>
      <dgm:t>
        <a:bodyPr/>
        <a:lstStyle/>
        <a:p>
          <a:endParaRPr lang="en-US"/>
        </a:p>
      </dgm:t>
    </dgm:pt>
    <dgm:pt modelId="{A9F33728-7980-47A9-A2E0-B95522B4AA74}">
      <dgm:prSet phldrT="[Text]" custT="1"/>
      <dgm:spPr/>
      <dgm:t>
        <a:bodyPr/>
        <a:lstStyle/>
        <a:p>
          <a:r>
            <a:rPr lang="en-US" sz="1300" dirty="0" smtClean="0">
              <a:solidFill>
                <a:srgbClr val="002060"/>
              </a:solidFill>
              <a:latin typeface="Calibri" panose="020F0502020204030204" pitchFamily="34" charset="0"/>
            </a:rPr>
            <a:t>Customer Service Performance Metrics</a:t>
          </a:r>
          <a:endParaRPr lang="en-US" sz="1300" dirty="0">
            <a:solidFill>
              <a:srgbClr val="002060"/>
            </a:solidFill>
            <a:latin typeface="Calibri" panose="020F0502020204030204" pitchFamily="34" charset="0"/>
          </a:endParaRPr>
        </a:p>
      </dgm:t>
    </dgm:pt>
    <dgm:pt modelId="{DF05D6BC-76DE-4CE3-98C9-D89964F1EF90}" type="parTrans" cxnId="{EEA789A6-1709-4646-94F3-E225D98FAC19}">
      <dgm:prSet/>
      <dgm:spPr/>
      <dgm:t>
        <a:bodyPr/>
        <a:lstStyle/>
        <a:p>
          <a:endParaRPr lang="en-US"/>
        </a:p>
      </dgm:t>
    </dgm:pt>
    <dgm:pt modelId="{2641B435-66C2-4738-B0DD-78F7A0A1BD61}" type="sibTrans" cxnId="{EEA789A6-1709-4646-94F3-E225D98FAC19}">
      <dgm:prSet/>
      <dgm:spPr/>
      <dgm:t>
        <a:bodyPr/>
        <a:lstStyle/>
        <a:p>
          <a:endParaRPr lang="en-US"/>
        </a:p>
      </dgm:t>
    </dgm:pt>
    <dgm:pt modelId="{0D9EFDB9-A572-4790-9E74-DFF96971F24C}">
      <dgm:prSet phldrT="[Text]" custT="1"/>
      <dgm:spPr/>
      <dgm:t>
        <a:bodyPr/>
        <a:lstStyle/>
        <a:p>
          <a:r>
            <a:rPr lang="en-US" sz="1300" dirty="0" smtClean="0">
              <a:solidFill>
                <a:srgbClr val="002060"/>
              </a:solidFill>
              <a:latin typeface="Calibri" panose="020F0502020204030204" pitchFamily="34" charset="0"/>
            </a:rPr>
            <a:t>Website Revitalization</a:t>
          </a:r>
          <a:endParaRPr lang="en-US" sz="1300" dirty="0">
            <a:solidFill>
              <a:srgbClr val="002060"/>
            </a:solidFill>
            <a:latin typeface="Calibri" panose="020F0502020204030204" pitchFamily="34" charset="0"/>
          </a:endParaRPr>
        </a:p>
      </dgm:t>
    </dgm:pt>
    <dgm:pt modelId="{68859F46-DBA9-413E-9AC4-145F6EC0EE1E}" type="parTrans" cxnId="{69CE1C3A-5EC1-4294-AD65-644EC0CDA2FC}">
      <dgm:prSet/>
      <dgm:spPr/>
      <dgm:t>
        <a:bodyPr/>
        <a:lstStyle/>
        <a:p>
          <a:endParaRPr lang="en-US"/>
        </a:p>
      </dgm:t>
    </dgm:pt>
    <dgm:pt modelId="{D9DC3749-7B85-416D-B420-D3B490FDB800}" type="sibTrans" cxnId="{69CE1C3A-5EC1-4294-AD65-644EC0CDA2FC}">
      <dgm:prSet/>
      <dgm:spPr/>
      <dgm:t>
        <a:bodyPr/>
        <a:lstStyle/>
        <a:p>
          <a:endParaRPr lang="en-US"/>
        </a:p>
      </dgm:t>
    </dgm:pt>
    <dgm:pt modelId="{70551418-43B1-43D3-BD31-2FF120D080B4}">
      <dgm:prSet phldrT="[Text]" custT="1"/>
      <dgm:spPr/>
      <dgm:t>
        <a:bodyPr/>
        <a:lstStyle/>
        <a:p>
          <a:r>
            <a:rPr lang="en-US" sz="1300" dirty="0" smtClean="0">
              <a:solidFill>
                <a:srgbClr val="002060"/>
              </a:solidFill>
              <a:latin typeface="Calibri" panose="020F0502020204030204" pitchFamily="34" charset="0"/>
            </a:rPr>
            <a:t>NACO Award</a:t>
          </a:r>
          <a:endParaRPr lang="en-US" sz="1300" dirty="0">
            <a:solidFill>
              <a:srgbClr val="002060"/>
            </a:solidFill>
            <a:latin typeface="Calibri" panose="020F0502020204030204" pitchFamily="34" charset="0"/>
          </a:endParaRPr>
        </a:p>
      </dgm:t>
    </dgm:pt>
    <dgm:pt modelId="{004E5A6C-9BE1-47CF-B5B8-D709FA39786E}" type="parTrans" cxnId="{D120F19B-4A2E-4A54-8629-6F28B40FC613}">
      <dgm:prSet/>
      <dgm:spPr/>
      <dgm:t>
        <a:bodyPr/>
        <a:lstStyle/>
        <a:p>
          <a:endParaRPr lang="en-US"/>
        </a:p>
      </dgm:t>
    </dgm:pt>
    <dgm:pt modelId="{CC5DC357-C11B-403B-8085-F90750FC6D1A}" type="sibTrans" cxnId="{D120F19B-4A2E-4A54-8629-6F28B40FC613}">
      <dgm:prSet/>
      <dgm:spPr/>
      <dgm:t>
        <a:bodyPr/>
        <a:lstStyle/>
        <a:p>
          <a:endParaRPr lang="en-US"/>
        </a:p>
      </dgm:t>
    </dgm:pt>
    <dgm:pt modelId="{5FBB1770-B640-40FD-8215-2B0A11C6C697}" type="pres">
      <dgm:prSet presAssocID="{A5B528C8-7F54-4E93-9397-B08B7D6BC6C5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55BA256C-3803-4424-A5C2-4551DF12E69F}" type="pres">
      <dgm:prSet presAssocID="{5D612020-14CF-4FCA-B270-9A2C9623BB53}" presName="Accent1" presStyleCnt="0"/>
      <dgm:spPr/>
    </dgm:pt>
    <dgm:pt modelId="{778B53E2-FD09-466F-A419-F0FA1D463294}" type="pres">
      <dgm:prSet presAssocID="{5D612020-14CF-4FCA-B270-9A2C9623BB53}" presName="Accent" presStyleLbl="node1" presStyleIdx="0" presStyleCnt="5"/>
      <dgm:spPr/>
    </dgm:pt>
    <dgm:pt modelId="{68F61608-1BBE-43C6-8017-A7EF3A8984DD}" type="pres">
      <dgm:prSet presAssocID="{5D612020-14CF-4FCA-B270-9A2C9623BB53}" presName="Parent1" presStyleLbl="revTx" presStyleIdx="0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6F7825-B674-4EBA-9E85-00A8CC974066}" type="pres">
      <dgm:prSet presAssocID="{54AA5956-FD0A-4E86-92B7-32491EFFAD73}" presName="Accent2" presStyleCnt="0"/>
      <dgm:spPr/>
    </dgm:pt>
    <dgm:pt modelId="{B03F7A66-08F1-4051-A878-97D99E8DAA51}" type="pres">
      <dgm:prSet presAssocID="{54AA5956-FD0A-4E86-92B7-32491EFFAD73}" presName="Accent" presStyleLbl="node1" presStyleIdx="1" presStyleCnt="5"/>
      <dgm:spPr/>
    </dgm:pt>
    <dgm:pt modelId="{D420A732-E81A-4133-8807-7AE5CD2E6484}" type="pres">
      <dgm:prSet presAssocID="{54AA5956-FD0A-4E86-92B7-32491EFFAD73}" presName="Parent2" presStyleLbl="revTx" presStyleIdx="1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2D6047-5ABC-451C-9B63-2F92BA16B89A}" type="pres">
      <dgm:prSet presAssocID="{A9F33728-7980-47A9-A2E0-B95522B4AA74}" presName="Accent3" presStyleCnt="0"/>
      <dgm:spPr/>
    </dgm:pt>
    <dgm:pt modelId="{8DA69108-DABE-4A7A-84BC-C0482D66D0F1}" type="pres">
      <dgm:prSet presAssocID="{A9F33728-7980-47A9-A2E0-B95522B4AA74}" presName="Accent" presStyleLbl="node1" presStyleIdx="2" presStyleCnt="5" custScaleX="111197"/>
      <dgm:spPr/>
    </dgm:pt>
    <dgm:pt modelId="{7A637434-7D00-414D-AC9B-CAE5F9A581F9}" type="pres">
      <dgm:prSet presAssocID="{A9F33728-7980-47A9-A2E0-B95522B4AA74}" presName="Parent3" presStyleLbl="revTx" presStyleIdx="2" presStyleCnt="5" custScaleX="132138" custLinFactNeighborX="1798" custLinFactNeighborY="-1956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EEA414-7A98-40DF-ADE9-07779C6F42F3}" type="pres">
      <dgm:prSet presAssocID="{0D9EFDB9-A572-4790-9E74-DFF96971F24C}" presName="Accent4" presStyleCnt="0"/>
      <dgm:spPr/>
    </dgm:pt>
    <dgm:pt modelId="{AFCE62B7-B082-4BE1-BF57-67D3B41F1E8F}" type="pres">
      <dgm:prSet presAssocID="{0D9EFDB9-A572-4790-9E74-DFF96971F24C}" presName="Accent" presStyleLbl="node1" presStyleIdx="3" presStyleCnt="5" custScaleX="107278"/>
      <dgm:spPr/>
    </dgm:pt>
    <dgm:pt modelId="{C6C54879-F8E0-471B-B6FE-A450F897BD89}" type="pres">
      <dgm:prSet presAssocID="{0D9EFDB9-A572-4790-9E74-DFF96971F24C}" presName="Parent4" presStyleLbl="revTx" presStyleIdx="3" presStyleCnt="5" custScaleX="127626" custLinFactNeighborX="6133" custLinFactNeighborY="-894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776E51-8A9B-4CDB-9428-5882CAB21D17}" type="pres">
      <dgm:prSet presAssocID="{70551418-43B1-43D3-BD31-2FF120D080B4}" presName="Accent5" presStyleCnt="0"/>
      <dgm:spPr/>
    </dgm:pt>
    <dgm:pt modelId="{7381A14E-CA40-495D-9CB4-A426EDC8A529}" type="pres">
      <dgm:prSet presAssocID="{70551418-43B1-43D3-BD31-2FF120D080B4}" presName="Accent" presStyleLbl="node1" presStyleIdx="4" presStyleCnt="5"/>
      <dgm:spPr/>
    </dgm:pt>
    <dgm:pt modelId="{B94F69E3-AF9D-4D29-9024-A77EE73F2775}" type="pres">
      <dgm:prSet presAssocID="{70551418-43B1-43D3-BD31-2FF120D080B4}" presName="Parent5" presStyleLbl="revTx" presStyleIdx="4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4200B5F-D598-42AC-8232-809468D4AC9D}" type="presOf" srcId="{70551418-43B1-43D3-BD31-2FF120D080B4}" destId="{B94F69E3-AF9D-4D29-9024-A77EE73F2775}" srcOrd="0" destOrd="0" presId="urn:microsoft.com/office/officeart/2009/layout/CircleArrowProcess"/>
    <dgm:cxn modelId="{C070B524-76C6-4780-BB56-E5E46E41866A}" srcId="{A5B528C8-7F54-4E93-9397-B08B7D6BC6C5}" destId="{54AA5956-FD0A-4E86-92B7-32491EFFAD73}" srcOrd="1" destOrd="0" parTransId="{CF7C765E-6C30-4D0A-823F-2A9D4D2DEAC7}" sibTransId="{AD3CAB9E-509B-4B24-AD03-3BE34571AEDC}"/>
    <dgm:cxn modelId="{6AF51353-B8C8-4449-B654-CAF4FAA664D2}" type="presOf" srcId="{5D612020-14CF-4FCA-B270-9A2C9623BB53}" destId="{68F61608-1BBE-43C6-8017-A7EF3A8984DD}" srcOrd="0" destOrd="0" presId="urn:microsoft.com/office/officeart/2009/layout/CircleArrowProcess"/>
    <dgm:cxn modelId="{111E3D8F-55AC-424A-86CD-2306DC9FD1D2}" srcId="{A5B528C8-7F54-4E93-9397-B08B7D6BC6C5}" destId="{5D612020-14CF-4FCA-B270-9A2C9623BB53}" srcOrd="0" destOrd="0" parTransId="{E7463F09-A60E-40E4-9200-974ABD0A5315}" sibTransId="{DBCE7870-0B2A-4CA8-BAD8-40EEB87863B5}"/>
    <dgm:cxn modelId="{7CA303C2-143A-49AA-A6B9-0BEB2D549B9F}" type="presOf" srcId="{A5B528C8-7F54-4E93-9397-B08B7D6BC6C5}" destId="{5FBB1770-B640-40FD-8215-2B0A11C6C697}" srcOrd="0" destOrd="0" presId="urn:microsoft.com/office/officeart/2009/layout/CircleArrowProcess"/>
    <dgm:cxn modelId="{D120F19B-4A2E-4A54-8629-6F28B40FC613}" srcId="{A5B528C8-7F54-4E93-9397-B08B7D6BC6C5}" destId="{70551418-43B1-43D3-BD31-2FF120D080B4}" srcOrd="4" destOrd="0" parTransId="{004E5A6C-9BE1-47CF-B5B8-D709FA39786E}" sibTransId="{CC5DC357-C11B-403B-8085-F90750FC6D1A}"/>
    <dgm:cxn modelId="{CDE5FB30-26BC-484C-AD4E-D5CA913F8CE6}" type="presOf" srcId="{54AA5956-FD0A-4E86-92B7-32491EFFAD73}" destId="{D420A732-E81A-4133-8807-7AE5CD2E6484}" srcOrd="0" destOrd="0" presId="urn:microsoft.com/office/officeart/2009/layout/CircleArrowProcess"/>
    <dgm:cxn modelId="{69CE1C3A-5EC1-4294-AD65-644EC0CDA2FC}" srcId="{A5B528C8-7F54-4E93-9397-B08B7D6BC6C5}" destId="{0D9EFDB9-A572-4790-9E74-DFF96971F24C}" srcOrd="3" destOrd="0" parTransId="{68859F46-DBA9-413E-9AC4-145F6EC0EE1E}" sibTransId="{D9DC3749-7B85-416D-B420-D3B490FDB800}"/>
    <dgm:cxn modelId="{EEA789A6-1709-4646-94F3-E225D98FAC19}" srcId="{A5B528C8-7F54-4E93-9397-B08B7D6BC6C5}" destId="{A9F33728-7980-47A9-A2E0-B95522B4AA74}" srcOrd="2" destOrd="0" parTransId="{DF05D6BC-76DE-4CE3-98C9-D89964F1EF90}" sibTransId="{2641B435-66C2-4738-B0DD-78F7A0A1BD61}"/>
    <dgm:cxn modelId="{AA2514AB-DA13-4002-BF47-9AD96735030E}" type="presOf" srcId="{A9F33728-7980-47A9-A2E0-B95522B4AA74}" destId="{7A637434-7D00-414D-AC9B-CAE5F9A581F9}" srcOrd="0" destOrd="0" presId="urn:microsoft.com/office/officeart/2009/layout/CircleArrowProcess"/>
    <dgm:cxn modelId="{D5D571A9-8E01-475D-BA6F-CA3D9CEA38F1}" type="presOf" srcId="{0D9EFDB9-A572-4790-9E74-DFF96971F24C}" destId="{C6C54879-F8E0-471B-B6FE-A450F897BD89}" srcOrd="0" destOrd="0" presId="urn:microsoft.com/office/officeart/2009/layout/CircleArrowProcess"/>
    <dgm:cxn modelId="{3CC2129D-263D-404F-9A62-E4902A7E73D3}" type="presParOf" srcId="{5FBB1770-B640-40FD-8215-2B0A11C6C697}" destId="{55BA256C-3803-4424-A5C2-4551DF12E69F}" srcOrd="0" destOrd="0" presId="urn:microsoft.com/office/officeart/2009/layout/CircleArrowProcess"/>
    <dgm:cxn modelId="{3E598195-30F1-4BAC-A9FD-CC796482455A}" type="presParOf" srcId="{55BA256C-3803-4424-A5C2-4551DF12E69F}" destId="{778B53E2-FD09-466F-A419-F0FA1D463294}" srcOrd="0" destOrd="0" presId="urn:microsoft.com/office/officeart/2009/layout/CircleArrowProcess"/>
    <dgm:cxn modelId="{675342FD-A4FE-45BE-A679-D9FCBD5E028A}" type="presParOf" srcId="{5FBB1770-B640-40FD-8215-2B0A11C6C697}" destId="{68F61608-1BBE-43C6-8017-A7EF3A8984DD}" srcOrd="1" destOrd="0" presId="urn:microsoft.com/office/officeart/2009/layout/CircleArrowProcess"/>
    <dgm:cxn modelId="{215CB1A5-3E37-4662-8291-4E07F9295A74}" type="presParOf" srcId="{5FBB1770-B640-40FD-8215-2B0A11C6C697}" destId="{FE6F7825-B674-4EBA-9E85-00A8CC974066}" srcOrd="2" destOrd="0" presId="urn:microsoft.com/office/officeart/2009/layout/CircleArrowProcess"/>
    <dgm:cxn modelId="{436EA3C0-951B-4B8F-93C0-7D302456E1E8}" type="presParOf" srcId="{FE6F7825-B674-4EBA-9E85-00A8CC974066}" destId="{B03F7A66-08F1-4051-A878-97D99E8DAA51}" srcOrd="0" destOrd="0" presId="urn:microsoft.com/office/officeart/2009/layout/CircleArrowProcess"/>
    <dgm:cxn modelId="{EAEE3854-67EB-4A3E-9574-30F633F6F0FF}" type="presParOf" srcId="{5FBB1770-B640-40FD-8215-2B0A11C6C697}" destId="{D420A732-E81A-4133-8807-7AE5CD2E6484}" srcOrd="3" destOrd="0" presId="urn:microsoft.com/office/officeart/2009/layout/CircleArrowProcess"/>
    <dgm:cxn modelId="{DD0106CF-C78C-48FC-A7A2-0C276B243835}" type="presParOf" srcId="{5FBB1770-B640-40FD-8215-2B0A11C6C697}" destId="{112D6047-5ABC-451C-9B63-2F92BA16B89A}" srcOrd="4" destOrd="0" presId="urn:microsoft.com/office/officeart/2009/layout/CircleArrowProcess"/>
    <dgm:cxn modelId="{9F54D2D5-EE70-4375-9AA4-FCF18F385179}" type="presParOf" srcId="{112D6047-5ABC-451C-9B63-2F92BA16B89A}" destId="{8DA69108-DABE-4A7A-84BC-C0482D66D0F1}" srcOrd="0" destOrd="0" presId="urn:microsoft.com/office/officeart/2009/layout/CircleArrowProcess"/>
    <dgm:cxn modelId="{3286CE22-596C-4230-9CD3-161A4752EDF4}" type="presParOf" srcId="{5FBB1770-B640-40FD-8215-2B0A11C6C697}" destId="{7A637434-7D00-414D-AC9B-CAE5F9A581F9}" srcOrd="5" destOrd="0" presId="urn:microsoft.com/office/officeart/2009/layout/CircleArrowProcess"/>
    <dgm:cxn modelId="{5260FA37-5315-47EA-99D0-34A68D9B4B1D}" type="presParOf" srcId="{5FBB1770-B640-40FD-8215-2B0A11C6C697}" destId="{4BEEA414-7A98-40DF-ADE9-07779C6F42F3}" srcOrd="6" destOrd="0" presId="urn:microsoft.com/office/officeart/2009/layout/CircleArrowProcess"/>
    <dgm:cxn modelId="{839C739F-32D9-44C7-8FB1-8DDBECC2EF31}" type="presParOf" srcId="{4BEEA414-7A98-40DF-ADE9-07779C6F42F3}" destId="{AFCE62B7-B082-4BE1-BF57-67D3B41F1E8F}" srcOrd="0" destOrd="0" presId="urn:microsoft.com/office/officeart/2009/layout/CircleArrowProcess"/>
    <dgm:cxn modelId="{DB9008D5-F781-4FBA-B86C-A637CDC434D6}" type="presParOf" srcId="{5FBB1770-B640-40FD-8215-2B0A11C6C697}" destId="{C6C54879-F8E0-471B-B6FE-A450F897BD89}" srcOrd="7" destOrd="0" presId="urn:microsoft.com/office/officeart/2009/layout/CircleArrowProcess"/>
    <dgm:cxn modelId="{B3EE7805-5A03-4636-B488-D84D368647EC}" type="presParOf" srcId="{5FBB1770-B640-40FD-8215-2B0A11C6C697}" destId="{3B776E51-8A9B-4CDB-9428-5882CAB21D17}" srcOrd="8" destOrd="0" presId="urn:microsoft.com/office/officeart/2009/layout/CircleArrowProcess"/>
    <dgm:cxn modelId="{89D7068A-FD6D-4D53-A535-C90F2EDB1EE3}" type="presParOf" srcId="{3B776E51-8A9B-4CDB-9428-5882CAB21D17}" destId="{7381A14E-CA40-495D-9CB4-A426EDC8A529}" srcOrd="0" destOrd="0" presId="urn:microsoft.com/office/officeart/2009/layout/CircleArrowProcess"/>
    <dgm:cxn modelId="{560857A8-915E-4D63-8CF9-097A84D64A54}" type="presParOf" srcId="{5FBB1770-B640-40FD-8215-2B0A11C6C697}" destId="{B94F69E3-AF9D-4D29-9024-A77EE73F2775}" srcOrd="9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5B528C8-7F54-4E93-9397-B08B7D6BC6C5}" type="doc">
      <dgm:prSet loTypeId="urn:microsoft.com/office/officeart/2009/layout/CircleArrowProcess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D612020-14CF-4FCA-B270-9A2C9623BB53}">
      <dgm:prSet phldrT="[Text]" custT="1"/>
      <dgm:spPr/>
      <dgm:t>
        <a:bodyPr/>
        <a:lstStyle/>
        <a:p>
          <a:r>
            <a:rPr lang="en-US" sz="1300" dirty="0" smtClean="0">
              <a:solidFill>
                <a:srgbClr val="002060"/>
              </a:solidFill>
              <a:latin typeface="Calibri" panose="020F0502020204030204" pitchFamily="34" charset="0"/>
            </a:rPr>
            <a:t>Customer Service Policy</a:t>
          </a:r>
          <a:endParaRPr lang="en-US" sz="1300" dirty="0">
            <a:solidFill>
              <a:srgbClr val="002060"/>
            </a:solidFill>
            <a:latin typeface="Calibri" panose="020F0502020204030204" pitchFamily="34" charset="0"/>
          </a:endParaRPr>
        </a:p>
      </dgm:t>
    </dgm:pt>
    <dgm:pt modelId="{E7463F09-A60E-40E4-9200-974ABD0A5315}" type="parTrans" cxnId="{111E3D8F-55AC-424A-86CD-2306DC9FD1D2}">
      <dgm:prSet/>
      <dgm:spPr/>
      <dgm:t>
        <a:bodyPr/>
        <a:lstStyle/>
        <a:p>
          <a:endParaRPr lang="en-US"/>
        </a:p>
      </dgm:t>
    </dgm:pt>
    <dgm:pt modelId="{DBCE7870-0B2A-4CA8-BAD8-40EEB87863B5}" type="sibTrans" cxnId="{111E3D8F-55AC-424A-86CD-2306DC9FD1D2}">
      <dgm:prSet/>
      <dgm:spPr/>
      <dgm:t>
        <a:bodyPr/>
        <a:lstStyle/>
        <a:p>
          <a:endParaRPr lang="en-US"/>
        </a:p>
      </dgm:t>
    </dgm:pt>
    <dgm:pt modelId="{54AA5956-FD0A-4E86-92B7-32491EFFAD73}">
      <dgm:prSet phldrT="[Text]" custT="1"/>
      <dgm:spPr/>
      <dgm:t>
        <a:bodyPr/>
        <a:lstStyle/>
        <a:p>
          <a:r>
            <a:rPr lang="en-US" sz="1300" dirty="0" smtClean="0">
              <a:solidFill>
                <a:srgbClr val="002060"/>
              </a:solidFill>
              <a:latin typeface="Calibri" panose="020F0502020204030204" pitchFamily="34" charset="0"/>
            </a:rPr>
            <a:t>Information Desks</a:t>
          </a:r>
          <a:endParaRPr lang="en-US" sz="1300" dirty="0">
            <a:solidFill>
              <a:srgbClr val="002060"/>
            </a:solidFill>
            <a:latin typeface="Calibri" panose="020F0502020204030204" pitchFamily="34" charset="0"/>
          </a:endParaRPr>
        </a:p>
      </dgm:t>
    </dgm:pt>
    <dgm:pt modelId="{CF7C765E-6C30-4D0A-823F-2A9D4D2DEAC7}" type="parTrans" cxnId="{C070B524-76C6-4780-BB56-E5E46E41866A}">
      <dgm:prSet/>
      <dgm:spPr/>
      <dgm:t>
        <a:bodyPr/>
        <a:lstStyle/>
        <a:p>
          <a:endParaRPr lang="en-US"/>
        </a:p>
      </dgm:t>
    </dgm:pt>
    <dgm:pt modelId="{AD3CAB9E-509B-4B24-AD03-3BE34571AEDC}" type="sibTrans" cxnId="{C070B524-76C6-4780-BB56-E5E46E41866A}">
      <dgm:prSet/>
      <dgm:spPr/>
      <dgm:t>
        <a:bodyPr/>
        <a:lstStyle/>
        <a:p>
          <a:endParaRPr lang="en-US"/>
        </a:p>
      </dgm:t>
    </dgm:pt>
    <dgm:pt modelId="{A9F33728-7980-47A9-A2E0-B95522B4AA74}">
      <dgm:prSet phldrT="[Text]" custT="1"/>
      <dgm:spPr/>
      <dgm:t>
        <a:bodyPr/>
        <a:lstStyle/>
        <a:p>
          <a:r>
            <a:rPr lang="en-US" sz="1300" dirty="0" smtClean="0">
              <a:solidFill>
                <a:srgbClr val="002060"/>
              </a:solidFill>
              <a:latin typeface="Calibri" panose="020F0502020204030204" pitchFamily="34" charset="0"/>
            </a:rPr>
            <a:t>Facility Improvements </a:t>
          </a:r>
          <a:endParaRPr lang="en-US" sz="1300" dirty="0">
            <a:solidFill>
              <a:srgbClr val="002060"/>
            </a:solidFill>
            <a:latin typeface="Calibri" panose="020F0502020204030204" pitchFamily="34" charset="0"/>
          </a:endParaRPr>
        </a:p>
      </dgm:t>
    </dgm:pt>
    <dgm:pt modelId="{DF05D6BC-76DE-4CE3-98C9-D89964F1EF90}" type="parTrans" cxnId="{EEA789A6-1709-4646-94F3-E225D98FAC19}">
      <dgm:prSet/>
      <dgm:spPr/>
      <dgm:t>
        <a:bodyPr/>
        <a:lstStyle/>
        <a:p>
          <a:endParaRPr lang="en-US"/>
        </a:p>
      </dgm:t>
    </dgm:pt>
    <dgm:pt modelId="{2641B435-66C2-4738-B0DD-78F7A0A1BD61}" type="sibTrans" cxnId="{EEA789A6-1709-4646-94F3-E225D98FAC19}">
      <dgm:prSet/>
      <dgm:spPr/>
      <dgm:t>
        <a:bodyPr/>
        <a:lstStyle/>
        <a:p>
          <a:endParaRPr lang="en-US"/>
        </a:p>
      </dgm:t>
    </dgm:pt>
    <dgm:pt modelId="{0D9EFDB9-A572-4790-9E74-DFF96971F24C}">
      <dgm:prSet phldrT="[Text]" custT="1"/>
      <dgm:spPr/>
      <dgm:t>
        <a:bodyPr/>
        <a:lstStyle/>
        <a:p>
          <a:r>
            <a:rPr lang="en-US" sz="1300" dirty="0" smtClean="0">
              <a:solidFill>
                <a:srgbClr val="002060"/>
              </a:solidFill>
              <a:latin typeface="Calibri" panose="020F0502020204030204" pitchFamily="34" charset="0"/>
            </a:rPr>
            <a:t>Customer Service Week</a:t>
          </a:r>
          <a:endParaRPr lang="en-US" sz="1300" dirty="0">
            <a:solidFill>
              <a:srgbClr val="002060"/>
            </a:solidFill>
            <a:latin typeface="Calibri" panose="020F0502020204030204" pitchFamily="34" charset="0"/>
          </a:endParaRPr>
        </a:p>
      </dgm:t>
    </dgm:pt>
    <dgm:pt modelId="{68859F46-DBA9-413E-9AC4-145F6EC0EE1E}" type="parTrans" cxnId="{69CE1C3A-5EC1-4294-AD65-644EC0CDA2FC}">
      <dgm:prSet/>
      <dgm:spPr/>
      <dgm:t>
        <a:bodyPr/>
        <a:lstStyle/>
        <a:p>
          <a:endParaRPr lang="en-US"/>
        </a:p>
      </dgm:t>
    </dgm:pt>
    <dgm:pt modelId="{D9DC3749-7B85-416D-B420-D3B490FDB800}" type="sibTrans" cxnId="{69CE1C3A-5EC1-4294-AD65-644EC0CDA2FC}">
      <dgm:prSet/>
      <dgm:spPr/>
      <dgm:t>
        <a:bodyPr/>
        <a:lstStyle/>
        <a:p>
          <a:endParaRPr lang="en-US"/>
        </a:p>
      </dgm:t>
    </dgm:pt>
    <dgm:pt modelId="{C1507C98-F0B6-4A47-BC0F-694B79CE3430}">
      <dgm:prSet phldrT="[Text]" custT="1"/>
      <dgm:spPr/>
      <dgm:t>
        <a:bodyPr/>
        <a:lstStyle/>
        <a:p>
          <a:r>
            <a:rPr lang="en-US" sz="1300" dirty="0" smtClean="0">
              <a:solidFill>
                <a:srgbClr val="002060"/>
              </a:solidFill>
              <a:latin typeface="Calibri" panose="020F0502020204030204" pitchFamily="34" charset="0"/>
            </a:rPr>
            <a:t>NCSA All-Star Award</a:t>
          </a:r>
          <a:endParaRPr lang="en-US" sz="1300" dirty="0">
            <a:solidFill>
              <a:srgbClr val="002060"/>
            </a:solidFill>
            <a:latin typeface="Calibri" panose="020F0502020204030204" pitchFamily="34" charset="0"/>
          </a:endParaRPr>
        </a:p>
      </dgm:t>
    </dgm:pt>
    <dgm:pt modelId="{2351A653-6E5B-4F24-A28D-C58F8A734DC8}" type="parTrans" cxnId="{6BA5541D-8529-4A8D-9D64-0D3F79FCF9ED}">
      <dgm:prSet/>
      <dgm:spPr/>
      <dgm:t>
        <a:bodyPr/>
        <a:lstStyle/>
        <a:p>
          <a:endParaRPr lang="en-US"/>
        </a:p>
      </dgm:t>
    </dgm:pt>
    <dgm:pt modelId="{BB03AC05-1C06-4754-AA21-2ED9097F4F46}" type="sibTrans" cxnId="{6BA5541D-8529-4A8D-9D64-0D3F79FCF9ED}">
      <dgm:prSet/>
      <dgm:spPr/>
      <dgm:t>
        <a:bodyPr/>
        <a:lstStyle/>
        <a:p>
          <a:endParaRPr lang="en-US"/>
        </a:p>
      </dgm:t>
    </dgm:pt>
    <dgm:pt modelId="{5FBB1770-B640-40FD-8215-2B0A11C6C697}" type="pres">
      <dgm:prSet presAssocID="{A5B528C8-7F54-4E93-9397-B08B7D6BC6C5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55BA256C-3803-4424-A5C2-4551DF12E69F}" type="pres">
      <dgm:prSet presAssocID="{5D612020-14CF-4FCA-B270-9A2C9623BB53}" presName="Accent1" presStyleCnt="0"/>
      <dgm:spPr/>
    </dgm:pt>
    <dgm:pt modelId="{778B53E2-FD09-466F-A419-F0FA1D463294}" type="pres">
      <dgm:prSet presAssocID="{5D612020-14CF-4FCA-B270-9A2C9623BB53}" presName="Accent" presStyleLbl="node1" presStyleIdx="0" presStyleCnt="5"/>
      <dgm:spPr/>
    </dgm:pt>
    <dgm:pt modelId="{68F61608-1BBE-43C6-8017-A7EF3A8984DD}" type="pres">
      <dgm:prSet presAssocID="{5D612020-14CF-4FCA-B270-9A2C9623BB53}" presName="Parent1" presStyleLbl="revTx" presStyleIdx="0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6F7825-B674-4EBA-9E85-00A8CC974066}" type="pres">
      <dgm:prSet presAssocID="{54AA5956-FD0A-4E86-92B7-32491EFFAD73}" presName="Accent2" presStyleCnt="0"/>
      <dgm:spPr/>
    </dgm:pt>
    <dgm:pt modelId="{B03F7A66-08F1-4051-A878-97D99E8DAA51}" type="pres">
      <dgm:prSet presAssocID="{54AA5956-FD0A-4E86-92B7-32491EFFAD73}" presName="Accent" presStyleLbl="node1" presStyleIdx="1" presStyleCnt="5"/>
      <dgm:spPr/>
    </dgm:pt>
    <dgm:pt modelId="{D420A732-E81A-4133-8807-7AE5CD2E6484}" type="pres">
      <dgm:prSet presAssocID="{54AA5956-FD0A-4E86-92B7-32491EFFAD73}" presName="Parent2" presStyleLbl="revTx" presStyleIdx="1" presStyleCnt="5" custScaleX="12218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2D6047-5ABC-451C-9B63-2F92BA16B89A}" type="pres">
      <dgm:prSet presAssocID="{A9F33728-7980-47A9-A2E0-B95522B4AA74}" presName="Accent3" presStyleCnt="0"/>
      <dgm:spPr/>
    </dgm:pt>
    <dgm:pt modelId="{8DA69108-DABE-4A7A-84BC-C0482D66D0F1}" type="pres">
      <dgm:prSet presAssocID="{A9F33728-7980-47A9-A2E0-B95522B4AA74}" presName="Accent" presStyleLbl="node1" presStyleIdx="2" presStyleCnt="5" custScaleX="111197"/>
      <dgm:spPr/>
    </dgm:pt>
    <dgm:pt modelId="{7A637434-7D00-414D-AC9B-CAE5F9A581F9}" type="pres">
      <dgm:prSet presAssocID="{A9F33728-7980-47A9-A2E0-B95522B4AA74}" presName="Parent3" presStyleLbl="revTx" presStyleIdx="2" presStyleCnt="5" custScaleX="132138" custLinFactNeighborX="1798" custLinFactNeighborY="-1956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EEA414-7A98-40DF-ADE9-07779C6F42F3}" type="pres">
      <dgm:prSet presAssocID="{0D9EFDB9-A572-4790-9E74-DFF96971F24C}" presName="Accent4" presStyleCnt="0"/>
      <dgm:spPr/>
    </dgm:pt>
    <dgm:pt modelId="{AFCE62B7-B082-4BE1-BF57-67D3B41F1E8F}" type="pres">
      <dgm:prSet presAssocID="{0D9EFDB9-A572-4790-9E74-DFF96971F24C}" presName="Accent" presStyleLbl="node1" presStyleIdx="3" presStyleCnt="5" custScaleX="107278"/>
      <dgm:spPr/>
    </dgm:pt>
    <dgm:pt modelId="{C6C54879-F8E0-471B-B6FE-A450F897BD89}" type="pres">
      <dgm:prSet presAssocID="{0D9EFDB9-A572-4790-9E74-DFF96971F24C}" presName="Parent4" presStyleLbl="revTx" presStyleIdx="3" presStyleCnt="5" custScaleX="127626" custLinFactNeighborX="5738" custLinFactNeighborY="-400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4C6ADE-F08E-4CA2-9972-CB1165893A48}" type="pres">
      <dgm:prSet presAssocID="{C1507C98-F0B6-4A47-BC0F-694B79CE3430}" presName="Accent5" presStyleCnt="0"/>
      <dgm:spPr/>
    </dgm:pt>
    <dgm:pt modelId="{959054B3-5714-48D4-A1F8-3976E1F7609D}" type="pres">
      <dgm:prSet presAssocID="{C1507C98-F0B6-4A47-BC0F-694B79CE3430}" presName="Accent" presStyleLbl="node1" presStyleIdx="4" presStyleCnt="5"/>
      <dgm:spPr/>
    </dgm:pt>
    <dgm:pt modelId="{41740E63-9E7B-4BCD-A42D-422EBEB10EDE}" type="pres">
      <dgm:prSet presAssocID="{C1507C98-F0B6-4A47-BC0F-694B79CE3430}" presName="Parent5" presStyleLbl="revTx" presStyleIdx="4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070B524-76C6-4780-BB56-E5E46E41866A}" srcId="{A5B528C8-7F54-4E93-9397-B08B7D6BC6C5}" destId="{54AA5956-FD0A-4E86-92B7-32491EFFAD73}" srcOrd="1" destOrd="0" parTransId="{CF7C765E-6C30-4D0A-823F-2A9D4D2DEAC7}" sibTransId="{AD3CAB9E-509B-4B24-AD03-3BE34571AEDC}"/>
    <dgm:cxn modelId="{913A05D4-A6CB-4EF8-8651-BD3B61768E15}" type="presOf" srcId="{A5B528C8-7F54-4E93-9397-B08B7D6BC6C5}" destId="{5FBB1770-B640-40FD-8215-2B0A11C6C697}" srcOrd="0" destOrd="0" presId="urn:microsoft.com/office/officeart/2009/layout/CircleArrowProcess"/>
    <dgm:cxn modelId="{111E3D8F-55AC-424A-86CD-2306DC9FD1D2}" srcId="{A5B528C8-7F54-4E93-9397-B08B7D6BC6C5}" destId="{5D612020-14CF-4FCA-B270-9A2C9623BB53}" srcOrd="0" destOrd="0" parTransId="{E7463F09-A60E-40E4-9200-974ABD0A5315}" sibTransId="{DBCE7870-0B2A-4CA8-BAD8-40EEB87863B5}"/>
    <dgm:cxn modelId="{6BA5541D-8529-4A8D-9D64-0D3F79FCF9ED}" srcId="{A5B528C8-7F54-4E93-9397-B08B7D6BC6C5}" destId="{C1507C98-F0B6-4A47-BC0F-694B79CE3430}" srcOrd="4" destOrd="0" parTransId="{2351A653-6E5B-4F24-A28D-C58F8A734DC8}" sibTransId="{BB03AC05-1C06-4754-AA21-2ED9097F4F46}"/>
    <dgm:cxn modelId="{94E66104-1927-44F3-8D70-E925AE7BF19D}" type="presOf" srcId="{5D612020-14CF-4FCA-B270-9A2C9623BB53}" destId="{68F61608-1BBE-43C6-8017-A7EF3A8984DD}" srcOrd="0" destOrd="0" presId="urn:microsoft.com/office/officeart/2009/layout/CircleArrowProcess"/>
    <dgm:cxn modelId="{615AF294-896B-4215-8EE3-632D1614A127}" type="presOf" srcId="{54AA5956-FD0A-4E86-92B7-32491EFFAD73}" destId="{D420A732-E81A-4133-8807-7AE5CD2E6484}" srcOrd="0" destOrd="0" presId="urn:microsoft.com/office/officeart/2009/layout/CircleArrowProcess"/>
    <dgm:cxn modelId="{69CE1C3A-5EC1-4294-AD65-644EC0CDA2FC}" srcId="{A5B528C8-7F54-4E93-9397-B08B7D6BC6C5}" destId="{0D9EFDB9-A572-4790-9E74-DFF96971F24C}" srcOrd="3" destOrd="0" parTransId="{68859F46-DBA9-413E-9AC4-145F6EC0EE1E}" sibTransId="{D9DC3749-7B85-416D-B420-D3B490FDB800}"/>
    <dgm:cxn modelId="{EEA789A6-1709-4646-94F3-E225D98FAC19}" srcId="{A5B528C8-7F54-4E93-9397-B08B7D6BC6C5}" destId="{A9F33728-7980-47A9-A2E0-B95522B4AA74}" srcOrd="2" destOrd="0" parTransId="{DF05D6BC-76DE-4CE3-98C9-D89964F1EF90}" sibTransId="{2641B435-66C2-4738-B0DD-78F7A0A1BD61}"/>
    <dgm:cxn modelId="{3A11A3EE-6FCE-4478-A401-83822B7503EE}" type="presOf" srcId="{C1507C98-F0B6-4A47-BC0F-694B79CE3430}" destId="{41740E63-9E7B-4BCD-A42D-422EBEB10EDE}" srcOrd="0" destOrd="0" presId="urn:microsoft.com/office/officeart/2009/layout/CircleArrowProcess"/>
    <dgm:cxn modelId="{270CFBC6-8168-437B-9662-B1A8C18A90C3}" type="presOf" srcId="{A9F33728-7980-47A9-A2E0-B95522B4AA74}" destId="{7A637434-7D00-414D-AC9B-CAE5F9A581F9}" srcOrd="0" destOrd="0" presId="urn:microsoft.com/office/officeart/2009/layout/CircleArrowProcess"/>
    <dgm:cxn modelId="{26027E1A-B5C0-4623-BF46-3F4C2F1488A5}" type="presOf" srcId="{0D9EFDB9-A572-4790-9E74-DFF96971F24C}" destId="{C6C54879-F8E0-471B-B6FE-A450F897BD89}" srcOrd="0" destOrd="0" presId="urn:microsoft.com/office/officeart/2009/layout/CircleArrowProcess"/>
    <dgm:cxn modelId="{86DA9641-7E3E-46BE-9290-25FD5C6A00D3}" type="presParOf" srcId="{5FBB1770-B640-40FD-8215-2B0A11C6C697}" destId="{55BA256C-3803-4424-A5C2-4551DF12E69F}" srcOrd="0" destOrd="0" presId="urn:microsoft.com/office/officeart/2009/layout/CircleArrowProcess"/>
    <dgm:cxn modelId="{74462D29-9ABB-4965-89F9-0894FFF6955D}" type="presParOf" srcId="{55BA256C-3803-4424-A5C2-4551DF12E69F}" destId="{778B53E2-FD09-466F-A419-F0FA1D463294}" srcOrd="0" destOrd="0" presId="urn:microsoft.com/office/officeart/2009/layout/CircleArrowProcess"/>
    <dgm:cxn modelId="{13E44F59-EDE4-494D-9962-FE897B54345C}" type="presParOf" srcId="{5FBB1770-B640-40FD-8215-2B0A11C6C697}" destId="{68F61608-1BBE-43C6-8017-A7EF3A8984DD}" srcOrd="1" destOrd="0" presId="urn:microsoft.com/office/officeart/2009/layout/CircleArrowProcess"/>
    <dgm:cxn modelId="{4B45FEFD-C74A-491F-82BA-EF1B2B5D0562}" type="presParOf" srcId="{5FBB1770-B640-40FD-8215-2B0A11C6C697}" destId="{FE6F7825-B674-4EBA-9E85-00A8CC974066}" srcOrd="2" destOrd="0" presId="urn:microsoft.com/office/officeart/2009/layout/CircleArrowProcess"/>
    <dgm:cxn modelId="{917F8015-B2BF-46CB-A2FC-EFF6C8AC65B1}" type="presParOf" srcId="{FE6F7825-B674-4EBA-9E85-00A8CC974066}" destId="{B03F7A66-08F1-4051-A878-97D99E8DAA51}" srcOrd="0" destOrd="0" presId="urn:microsoft.com/office/officeart/2009/layout/CircleArrowProcess"/>
    <dgm:cxn modelId="{5569437E-7A29-418E-86D6-436F7EDF6A67}" type="presParOf" srcId="{5FBB1770-B640-40FD-8215-2B0A11C6C697}" destId="{D420A732-E81A-4133-8807-7AE5CD2E6484}" srcOrd="3" destOrd="0" presId="urn:microsoft.com/office/officeart/2009/layout/CircleArrowProcess"/>
    <dgm:cxn modelId="{F64779AB-DB3E-446E-AABE-033663B12651}" type="presParOf" srcId="{5FBB1770-B640-40FD-8215-2B0A11C6C697}" destId="{112D6047-5ABC-451C-9B63-2F92BA16B89A}" srcOrd="4" destOrd="0" presId="urn:microsoft.com/office/officeart/2009/layout/CircleArrowProcess"/>
    <dgm:cxn modelId="{E4606339-9506-4F44-9D7D-736E19C0C856}" type="presParOf" srcId="{112D6047-5ABC-451C-9B63-2F92BA16B89A}" destId="{8DA69108-DABE-4A7A-84BC-C0482D66D0F1}" srcOrd="0" destOrd="0" presId="urn:microsoft.com/office/officeart/2009/layout/CircleArrowProcess"/>
    <dgm:cxn modelId="{FC54187E-B279-4A13-B9A4-6CB07AB4CB84}" type="presParOf" srcId="{5FBB1770-B640-40FD-8215-2B0A11C6C697}" destId="{7A637434-7D00-414D-AC9B-CAE5F9A581F9}" srcOrd="5" destOrd="0" presId="urn:microsoft.com/office/officeart/2009/layout/CircleArrowProcess"/>
    <dgm:cxn modelId="{C23C61CA-A4AA-4FB3-AAFA-3DBB6097C6B6}" type="presParOf" srcId="{5FBB1770-B640-40FD-8215-2B0A11C6C697}" destId="{4BEEA414-7A98-40DF-ADE9-07779C6F42F3}" srcOrd="6" destOrd="0" presId="urn:microsoft.com/office/officeart/2009/layout/CircleArrowProcess"/>
    <dgm:cxn modelId="{1789609A-E91F-49A5-8036-F6942B4BE835}" type="presParOf" srcId="{4BEEA414-7A98-40DF-ADE9-07779C6F42F3}" destId="{AFCE62B7-B082-4BE1-BF57-67D3B41F1E8F}" srcOrd="0" destOrd="0" presId="urn:microsoft.com/office/officeart/2009/layout/CircleArrowProcess"/>
    <dgm:cxn modelId="{B268EA2A-8A80-48C0-A854-51C25D7BBA9B}" type="presParOf" srcId="{5FBB1770-B640-40FD-8215-2B0A11C6C697}" destId="{C6C54879-F8E0-471B-B6FE-A450F897BD89}" srcOrd="7" destOrd="0" presId="urn:microsoft.com/office/officeart/2009/layout/CircleArrowProcess"/>
    <dgm:cxn modelId="{74BA75F8-8D2F-4C33-A5CD-47865ADB5D2E}" type="presParOf" srcId="{5FBB1770-B640-40FD-8215-2B0A11C6C697}" destId="{404C6ADE-F08E-4CA2-9972-CB1165893A48}" srcOrd="8" destOrd="0" presId="urn:microsoft.com/office/officeart/2009/layout/CircleArrowProcess"/>
    <dgm:cxn modelId="{81C87BEB-8594-41D4-9BE8-29BA9717112A}" type="presParOf" srcId="{404C6ADE-F08E-4CA2-9972-CB1165893A48}" destId="{959054B3-5714-48D4-A1F8-3976E1F7609D}" srcOrd="0" destOrd="0" presId="urn:microsoft.com/office/officeart/2009/layout/CircleArrowProcess"/>
    <dgm:cxn modelId="{D1217041-D191-4791-A4B5-83CF1FF8B6C8}" type="presParOf" srcId="{5FBB1770-B640-40FD-8215-2B0A11C6C697}" destId="{41740E63-9E7B-4BCD-A42D-422EBEB10EDE}" srcOrd="9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4AB3A40-06D1-4F50-8364-2A42299A494D}" type="doc">
      <dgm:prSet loTypeId="urn:microsoft.com/office/officeart/2009/layout/CircleArrowProcess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0FF7C0D-DA64-4B68-A348-4A5065A71B6C}">
      <dgm:prSet phldrT="[Text]" custT="1"/>
      <dgm:spPr/>
      <dgm:t>
        <a:bodyPr/>
        <a:lstStyle/>
        <a:p>
          <a:r>
            <a:rPr lang="en-US" sz="1300" dirty="0" smtClean="0">
              <a:solidFill>
                <a:srgbClr val="002060"/>
              </a:solidFill>
              <a:latin typeface="Calibri" panose="020F0502020204030204" pitchFamily="34" charset="0"/>
            </a:rPr>
            <a:t>Digital Transformation</a:t>
          </a:r>
          <a:endParaRPr lang="en-US" sz="1300" dirty="0">
            <a:solidFill>
              <a:srgbClr val="002060"/>
            </a:solidFill>
            <a:latin typeface="Calibri" panose="020F0502020204030204" pitchFamily="34" charset="0"/>
          </a:endParaRPr>
        </a:p>
      </dgm:t>
    </dgm:pt>
    <dgm:pt modelId="{92C22FA5-E8C0-4260-9259-8DBC780A2A23}" type="parTrans" cxnId="{308D8C86-BDD6-4D33-8B52-171DFA1999DB}">
      <dgm:prSet/>
      <dgm:spPr/>
      <dgm:t>
        <a:bodyPr/>
        <a:lstStyle/>
        <a:p>
          <a:endParaRPr lang="en-US"/>
        </a:p>
      </dgm:t>
    </dgm:pt>
    <dgm:pt modelId="{DE1859B5-8E21-4B5D-804C-1A65E5561DBF}" type="sibTrans" cxnId="{308D8C86-BDD6-4D33-8B52-171DFA1999DB}">
      <dgm:prSet/>
      <dgm:spPr/>
      <dgm:t>
        <a:bodyPr/>
        <a:lstStyle/>
        <a:p>
          <a:endParaRPr lang="en-US"/>
        </a:p>
      </dgm:t>
    </dgm:pt>
    <dgm:pt modelId="{72A49DE2-01C3-47E0-986E-139437D78A39}">
      <dgm:prSet phldrT="[Text]" custT="1"/>
      <dgm:spPr/>
      <dgm:t>
        <a:bodyPr/>
        <a:lstStyle/>
        <a:p>
          <a:r>
            <a:rPr lang="en-US" sz="1300" dirty="0" smtClean="0">
              <a:solidFill>
                <a:srgbClr val="002060"/>
              </a:solidFill>
              <a:latin typeface="Calibri" panose="020F0502020204030204" pitchFamily="34" charset="0"/>
            </a:rPr>
            <a:t>Signage Wayfinding</a:t>
          </a:r>
        </a:p>
      </dgm:t>
    </dgm:pt>
    <dgm:pt modelId="{CB21F857-FD22-4397-9400-C13CCBD4FFDF}" type="parTrans" cxnId="{495917C8-8F3B-45A9-8774-11555A27EF1A}">
      <dgm:prSet/>
      <dgm:spPr/>
      <dgm:t>
        <a:bodyPr/>
        <a:lstStyle/>
        <a:p>
          <a:endParaRPr lang="en-US"/>
        </a:p>
      </dgm:t>
    </dgm:pt>
    <dgm:pt modelId="{8B9C834F-52A2-4F03-8FCB-07C873E27A88}" type="sibTrans" cxnId="{495917C8-8F3B-45A9-8774-11555A27EF1A}">
      <dgm:prSet/>
      <dgm:spPr/>
      <dgm:t>
        <a:bodyPr/>
        <a:lstStyle/>
        <a:p>
          <a:endParaRPr lang="en-US"/>
        </a:p>
      </dgm:t>
    </dgm:pt>
    <dgm:pt modelId="{CB0B34D8-AAC8-48DF-A1E4-DDDDD82AB183}">
      <dgm:prSet phldrT="[Text]" custT="1"/>
      <dgm:spPr/>
      <dgm:t>
        <a:bodyPr/>
        <a:lstStyle/>
        <a:p>
          <a:r>
            <a:rPr lang="en-US" sz="1300" dirty="0" smtClean="0">
              <a:solidFill>
                <a:srgbClr val="002060"/>
              </a:solidFill>
              <a:latin typeface="Calibri" panose="020F0502020204030204" pitchFamily="34" charset="0"/>
            </a:rPr>
            <a:t>Satisfaction Kiosks</a:t>
          </a:r>
          <a:endParaRPr lang="en-US" sz="1300" dirty="0">
            <a:solidFill>
              <a:srgbClr val="002060"/>
            </a:solidFill>
            <a:latin typeface="Calibri" panose="020F0502020204030204" pitchFamily="34" charset="0"/>
          </a:endParaRPr>
        </a:p>
      </dgm:t>
    </dgm:pt>
    <dgm:pt modelId="{82116F0E-6A00-483A-8A0C-447D6984C627}" type="parTrans" cxnId="{551464B2-2B89-4B56-B269-429048BE8A45}">
      <dgm:prSet/>
      <dgm:spPr/>
      <dgm:t>
        <a:bodyPr/>
        <a:lstStyle/>
        <a:p>
          <a:endParaRPr lang="en-US"/>
        </a:p>
      </dgm:t>
    </dgm:pt>
    <dgm:pt modelId="{E1ABCB55-C630-448C-81B8-A60AB872CF1C}" type="sibTrans" cxnId="{551464B2-2B89-4B56-B269-429048BE8A45}">
      <dgm:prSet/>
      <dgm:spPr/>
      <dgm:t>
        <a:bodyPr/>
        <a:lstStyle/>
        <a:p>
          <a:endParaRPr lang="en-US"/>
        </a:p>
      </dgm:t>
    </dgm:pt>
    <dgm:pt modelId="{0BEF8D5C-8675-4452-8563-067F5C12389D}">
      <dgm:prSet phldrT="[Text]" custT="1"/>
      <dgm:spPr/>
      <dgm:t>
        <a:bodyPr/>
        <a:lstStyle/>
        <a:p>
          <a:r>
            <a:rPr lang="en-US" sz="1300" dirty="0" smtClean="0">
              <a:solidFill>
                <a:srgbClr val="002060"/>
              </a:solidFill>
              <a:latin typeface="Calibri" panose="020F0502020204030204" pitchFamily="34" charset="0"/>
            </a:rPr>
            <a:t>Additional Facility Improvements</a:t>
          </a:r>
          <a:endParaRPr lang="en-US" sz="1300" dirty="0">
            <a:solidFill>
              <a:srgbClr val="002060"/>
            </a:solidFill>
            <a:latin typeface="Calibri" panose="020F0502020204030204" pitchFamily="34" charset="0"/>
          </a:endParaRPr>
        </a:p>
      </dgm:t>
    </dgm:pt>
    <dgm:pt modelId="{7F3C1211-ECA8-4D57-92E0-3FC8FC7865E6}" type="parTrans" cxnId="{077CEDB3-9559-45A4-9A95-98AF02AE77B4}">
      <dgm:prSet/>
      <dgm:spPr/>
      <dgm:t>
        <a:bodyPr/>
        <a:lstStyle/>
        <a:p>
          <a:endParaRPr lang="en-US"/>
        </a:p>
      </dgm:t>
    </dgm:pt>
    <dgm:pt modelId="{1A20A85D-8563-4AC2-8B6F-309C3FC4B320}" type="sibTrans" cxnId="{077CEDB3-9559-45A4-9A95-98AF02AE77B4}">
      <dgm:prSet/>
      <dgm:spPr/>
      <dgm:t>
        <a:bodyPr/>
        <a:lstStyle/>
        <a:p>
          <a:endParaRPr lang="en-US"/>
        </a:p>
      </dgm:t>
    </dgm:pt>
    <dgm:pt modelId="{F4864512-892B-4F55-97E4-7D541F661FF9}" type="pres">
      <dgm:prSet presAssocID="{34AB3A40-06D1-4F50-8364-2A42299A494D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1CA9D232-8B69-44BF-AB8D-288D97207186}" type="pres">
      <dgm:prSet presAssocID="{90FF7C0D-DA64-4B68-A348-4A5065A71B6C}" presName="Accent1" presStyleCnt="0"/>
      <dgm:spPr/>
    </dgm:pt>
    <dgm:pt modelId="{F0F69D17-E549-42AF-9BD6-B3373C3502BF}" type="pres">
      <dgm:prSet presAssocID="{90FF7C0D-DA64-4B68-A348-4A5065A71B6C}" presName="Accent" presStyleLbl="node1" presStyleIdx="0" presStyleCnt="4"/>
      <dgm:spPr/>
    </dgm:pt>
    <dgm:pt modelId="{BA2C37F2-E277-429B-94B6-A22B03913C6B}" type="pres">
      <dgm:prSet presAssocID="{90FF7C0D-DA64-4B68-A348-4A5065A71B6C}" presName="Parent1" presStyleLbl="revTx" presStyleIdx="0" presStyleCnt="4" custScaleX="110494" custLinFactNeighborX="-3082" custLinFactNeighborY="-1792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DF927D-5C25-4870-9EB0-95A3B6DD707E}" type="pres">
      <dgm:prSet presAssocID="{72A49DE2-01C3-47E0-986E-139437D78A39}" presName="Accent2" presStyleCnt="0"/>
      <dgm:spPr/>
    </dgm:pt>
    <dgm:pt modelId="{DC03DCD7-A5EB-4F50-B484-7CD860033087}" type="pres">
      <dgm:prSet presAssocID="{72A49DE2-01C3-47E0-986E-139437D78A39}" presName="Accent" presStyleLbl="node1" presStyleIdx="1" presStyleCnt="4"/>
      <dgm:spPr/>
    </dgm:pt>
    <dgm:pt modelId="{2A94E2CC-C72E-4936-99E6-136A4983A8A1}" type="pres">
      <dgm:prSet presAssocID="{72A49DE2-01C3-47E0-986E-139437D78A39}" presName="Parent2" presStyleLbl="revTx" presStyleIdx="1" presStyleCnt="4" custLinFactNeighborX="-1750" custLinFactNeighborY="-1538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B8C81F-7155-4389-9E4B-7282678EA249}" type="pres">
      <dgm:prSet presAssocID="{CB0B34D8-AAC8-48DF-A1E4-DDDDD82AB183}" presName="Accent3" presStyleCnt="0"/>
      <dgm:spPr/>
    </dgm:pt>
    <dgm:pt modelId="{C514EE0B-6BDF-4956-A7E2-36947EBCF3E6}" type="pres">
      <dgm:prSet presAssocID="{CB0B34D8-AAC8-48DF-A1E4-DDDDD82AB183}" presName="Accent" presStyleLbl="node1" presStyleIdx="2" presStyleCnt="4"/>
      <dgm:spPr/>
    </dgm:pt>
    <dgm:pt modelId="{9B153FD0-A80D-44BA-806B-FFD146BD2F4B}" type="pres">
      <dgm:prSet presAssocID="{CB0B34D8-AAC8-48DF-A1E4-DDDDD82AB183}" presName="Parent3" presStyleLbl="revTx" presStyleIdx="2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A1EBDA-B16E-4C88-BCFA-E699587E5791}" type="pres">
      <dgm:prSet presAssocID="{0BEF8D5C-8675-4452-8563-067F5C12389D}" presName="Accent4" presStyleCnt="0"/>
      <dgm:spPr/>
    </dgm:pt>
    <dgm:pt modelId="{86CCC185-8E45-43E3-BA1C-E2B7D5AF5A67}" type="pres">
      <dgm:prSet presAssocID="{0BEF8D5C-8675-4452-8563-067F5C12389D}" presName="Accent" presStyleLbl="node1" presStyleIdx="3" presStyleCnt="4"/>
      <dgm:spPr/>
    </dgm:pt>
    <dgm:pt modelId="{C0B94556-21D4-4DC3-8E8D-161E2FC337D1}" type="pres">
      <dgm:prSet presAssocID="{0BEF8D5C-8675-4452-8563-067F5C12389D}" presName="Parent4" presStyleLbl="revTx" presStyleIdx="3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95917C8-8F3B-45A9-8774-11555A27EF1A}" srcId="{34AB3A40-06D1-4F50-8364-2A42299A494D}" destId="{72A49DE2-01C3-47E0-986E-139437D78A39}" srcOrd="1" destOrd="0" parTransId="{CB21F857-FD22-4397-9400-C13CCBD4FFDF}" sibTransId="{8B9C834F-52A2-4F03-8FCB-07C873E27A88}"/>
    <dgm:cxn modelId="{077CEDB3-9559-45A4-9A95-98AF02AE77B4}" srcId="{34AB3A40-06D1-4F50-8364-2A42299A494D}" destId="{0BEF8D5C-8675-4452-8563-067F5C12389D}" srcOrd="3" destOrd="0" parTransId="{7F3C1211-ECA8-4D57-92E0-3FC8FC7865E6}" sibTransId="{1A20A85D-8563-4AC2-8B6F-309C3FC4B320}"/>
    <dgm:cxn modelId="{308D8C86-BDD6-4D33-8B52-171DFA1999DB}" srcId="{34AB3A40-06D1-4F50-8364-2A42299A494D}" destId="{90FF7C0D-DA64-4B68-A348-4A5065A71B6C}" srcOrd="0" destOrd="0" parTransId="{92C22FA5-E8C0-4260-9259-8DBC780A2A23}" sibTransId="{DE1859B5-8E21-4B5D-804C-1A65E5561DBF}"/>
    <dgm:cxn modelId="{EAF842DB-62D0-4D63-90CE-5770BDCD9D8A}" type="presOf" srcId="{CB0B34D8-AAC8-48DF-A1E4-DDDDD82AB183}" destId="{9B153FD0-A80D-44BA-806B-FFD146BD2F4B}" srcOrd="0" destOrd="0" presId="urn:microsoft.com/office/officeart/2009/layout/CircleArrowProcess"/>
    <dgm:cxn modelId="{6F68AE9C-BC4C-481D-97F9-B13F21B613A3}" type="presOf" srcId="{34AB3A40-06D1-4F50-8364-2A42299A494D}" destId="{F4864512-892B-4F55-97E4-7D541F661FF9}" srcOrd="0" destOrd="0" presId="urn:microsoft.com/office/officeart/2009/layout/CircleArrowProcess"/>
    <dgm:cxn modelId="{4BBBB58D-991C-47C9-AF76-ADECC65A06B7}" type="presOf" srcId="{90FF7C0D-DA64-4B68-A348-4A5065A71B6C}" destId="{BA2C37F2-E277-429B-94B6-A22B03913C6B}" srcOrd="0" destOrd="0" presId="urn:microsoft.com/office/officeart/2009/layout/CircleArrowProcess"/>
    <dgm:cxn modelId="{551464B2-2B89-4B56-B269-429048BE8A45}" srcId="{34AB3A40-06D1-4F50-8364-2A42299A494D}" destId="{CB0B34D8-AAC8-48DF-A1E4-DDDDD82AB183}" srcOrd="2" destOrd="0" parTransId="{82116F0E-6A00-483A-8A0C-447D6984C627}" sibTransId="{E1ABCB55-C630-448C-81B8-A60AB872CF1C}"/>
    <dgm:cxn modelId="{736935B1-B080-4BBD-8C44-0CF624F4AD1F}" type="presOf" srcId="{0BEF8D5C-8675-4452-8563-067F5C12389D}" destId="{C0B94556-21D4-4DC3-8E8D-161E2FC337D1}" srcOrd="0" destOrd="0" presId="urn:microsoft.com/office/officeart/2009/layout/CircleArrowProcess"/>
    <dgm:cxn modelId="{A620AC45-AF9C-4617-BF07-B23ED0FD3856}" type="presOf" srcId="{72A49DE2-01C3-47E0-986E-139437D78A39}" destId="{2A94E2CC-C72E-4936-99E6-136A4983A8A1}" srcOrd="0" destOrd="0" presId="urn:microsoft.com/office/officeart/2009/layout/CircleArrowProcess"/>
    <dgm:cxn modelId="{EAA23228-F70C-40D9-AD5A-D2D5D4C9BBEB}" type="presParOf" srcId="{F4864512-892B-4F55-97E4-7D541F661FF9}" destId="{1CA9D232-8B69-44BF-AB8D-288D97207186}" srcOrd="0" destOrd="0" presId="urn:microsoft.com/office/officeart/2009/layout/CircleArrowProcess"/>
    <dgm:cxn modelId="{CC44DA51-7542-4AAD-9CD2-FC2616BD87FB}" type="presParOf" srcId="{1CA9D232-8B69-44BF-AB8D-288D97207186}" destId="{F0F69D17-E549-42AF-9BD6-B3373C3502BF}" srcOrd="0" destOrd="0" presId="urn:microsoft.com/office/officeart/2009/layout/CircleArrowProcess"/>
    <dgm:cxn modelId="{78B49BE9-84C7-4CAB-9E52-A437C7AE822D}" type="presParOf" srcId="{F4864512-892B-4F55-97E4-7D541F661FF9}" destId="{BA2C37F2-E277-429B-94B6-A22B03913C6B}" srcOrd="1" destOrd="0" presId="urn:microsoft.com/office/officeart/2009/layout/CircleArrowProcess"/>
    <dgm:cxn modelId="{29993AE5-D46D-495D-9B2F-DDAF587DCB9D}" type="presParOf" srcId="{F4864512-892B-4F55-97E4-7D541F661FF9}" destId="{F5DF927D-5C25-4870-9EB0-95A3B6DD707E}" srcOrd="2" destOrd="0" presId="urn:microsoft.com/office/officeart/2009/layout/CircleArrowProcess"/>
    <dgm:cxn modelId="{7D685AFE-F3A0-4A3E-98D5-E0FCA44E233F}" type="presParOf" srcId="{F5DF927D-5C25-4870-9EB0-95A3B6DD707E}" destId="{DC03DCD7-A5EB-4F50-B484-7CD860033087}" srcOrd="0" destOrd="0" presId="urn:microsoft.com/office/officeart/2009/layout/CircleArrowProcess"/>
    <dgm:cxn modelId="{A3DB23EB-EB05-4820-A7D7-8356F887409E}" type="presParOf" srcId="{F4864512-892B-4F55-97E4-7D541F661FF9}" destId="{2A94E2CC-C72E-4936-99E6-136A4983A8A1}" srcOrd="3" destOrd="0" presId="urn:microsoft.com/office/officeart/2009/layout/CircleArrowProcess"/>
    <dgm:cxn modelId="{747E7BD7-AFBE-4C2B-B364-3976D1C18498}" type="presParOf" srcId="{F4864512-892B-4F55-97E4-7D541F661FF9}" destId="{F8B8C81F-7155-4389-9E4B-7282678EA249}" srcOrd="4" destOrd="0" presId="urn:microsoft.com/office/officeart/2009/layout/CircleArrowProcess"/>
    <dgm:cxn modelId="{F68E923C-127B-42C0-8135-39B3A2D29AEE}" type="presParOf" srcId="{F8B8C81F-7155-4389-9E4B-7282678EA249}" destId="{C514EE0B-6BDF-4956-A7E2-36947EBCF3E6}" srcOrd="0" destOrd="0" presId="urn:microsoft.com/office/officeart/2009/layout/CircleArrowProcess"/>
    <dgm:cxn modelId="{16F3975D-254E-4B64-974A-83F430794CCB}" type="presParOf" srcId="{F4864512-892B-4F55-97E4-7D541F661FF9}" destId="{9B153FD0-A80D-44BA-806B-FFD146BD2F4B}" srcOrd="5" destOrd="0" presId="urn:microsoft.com/office/officeart/2009/layout/CircleArrowProcess"/>
    <dgm:cxn modelId="{6A819A43-2943-41F0-9663-5B360483D086}" type="presParOf" srcId="{F4864512-892B-4F55-97E4-7D541F661FF9}" destId="{A9A1EBDA-B16E-4C88-BCFA-E699587E5791}" srcOrd="6" destOrd="0" presId="urn:microsoft.com/office/officeart/2009/layout/CircleArrowProcess"/>
    <dgm:cxn modelId="{FDDCAA9B-1792-42E6-9677-8418E37672BC}" type="presParOf" srcId="{A9A1EBDA-B16E-4C88-BCFA-E699587E5791}" destId="{86CCC185-8E45-43E3-BA1C-E2B7D5AF5A67}" srcOrd="0" destOrd="0" presId="urn:microsoft.com/office/officeart/2009/layout/CircleArrowProcess"/>
    <dgm:cxn modelId="{428214F7-BFB8-4D4C-89D1-CD9EDFC513DC}" type="presParOf" srcId="{F4864512-892B-4F55-97E4-7D541F661FF9}" destId="{C0B94556-21D4-4DC3-8E8D-161E2FC337D1}" srcOrd="7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8B53E2-FD09-466F-A419-F0FA1D463294}">
      <dsp:nvSpPr>
        <dsp:cNvPr id="0" name=""/>
        <dsp:cNvSpPr/>
      </dsp:nvSpPr>
      <dsp:spPr>
        <a:xfrm>
          <a:off x="806172" y="706524"/>
          <a:ext cx="1421777" cy="1421849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F61608-1BBE-43C6-8017-A7EF3A8984DD}">
      <dsp:nvSpPr>
        <dsp:cNvPr id="0" name=""/>
        <dsp:cNvSpPr/>
      </dsp:nvSpPr>
      <dsp:spPr>
        <a:xfrm>
          <a:off x="1120078" y="1221474"/>
          <a:ext cx="793432" cy="3965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rgbClr val="002060"/>
              </a:solidFill>
              <a:latin typeface="Calibri" panose="020F0502020204030204" pitchFamily="34" charset="0"/>
            </a:rPr>
            <a:t>Training</a:t>
          </a:r>
          <a:endParaRPr lang="en-US" sz="1300" kern="1200" dirty="0">
            <a:solidFill>
              <a:srgbClr val="002060"/>
            </a:solidFill>
            <a:latin typeface="Calibri" panose="020F0502020204030204" pitchFamily="34" charset="0"/>
          </a:endParaRPr>
        </a:p>
      </dsp:txBody>
      <dsp:txXfrm>
        <a:off x="1120078" y="1221474"/>
        <a:ext cx="793432" cy="396538"/>
      </dsp:txXfrm>
    </dsp:sp>
    <dsp:sp modelId="{B03F7A66-08F1-4051-A878-97D99E8DAA51}">
      <dsp:nvSpPr>
        <dsp:cNvPr id="0" name=""/>
        <dsp:cNvSpPr/>
      </dsp:nvSpPr>
      <dsp:spPr>
        <a:xfrm>
          <a:off x="411189" y="1523467"/>
          <a:ext cx="1421777" cy="1421849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20A732-E81A-4133-8807-7AE5CD2E6484}">
      <dsp:nvSpPr>
        <dsp:cNvPr id="0" name=""/>
        <dsp:cNvSpPr/>
      </dsp:nvSpPr>
      <dsp:spPr>
        <a:xfrm>
          <a:off x="723495" y="2040253"/>
          <a:ext cx="793432" cy="3965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rgbClr val="002060"/>
              </a:solidFill>
              <a:latin typeface="Calibri" panose="020F0502020204030204" pitchFamily="34" charset="0"/>
            </a:rPr>
            <a:t>Listening Sessions</a:t>
          </a:r>
          <a:endParaRPr lang="en-US" sz="1300" kern="1200" dirty="0">
            <a:solidFill>
              <a:srgbClr val="002060"/>
            </a:solidFill>
            <a:latin typeface="Calibri" panose="020F0502020204030204" pitchFamily="34" charset="0"/>
          </a:endParaRPr>
        </a:p>
      </dsp:txBody>
      <dsp:txXfrm>
        <a:off x="723495" y="2040253"/>
        <a:ext cx="793432" cy="396538"/>
      </dsp:txXfrm>
    </dsp:sp>
    <dsp:sp modelId="{8DA69108-DABE-4A7A-84BC-C0482D66D0F1}">
      <dsp:nvSpPr>
        <dsp:cNvPr id="0" name=""/>
        <dsp:cNvSpPr/>
      </dsp:nvSpPr>
      <dsp:spPr>
        <a:xfrm>
          <a:off x="726574" y="2344083"/>
          <a:ext cx="1580974" cy="1421849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637434-7D00-414D-AC9B-CAE5F9A581F9}">
      <dsp:nvSpPr>
        <dsp:cNvPr id="0" name=""/>
        <dsp:cNvSpPr/>
      </dsp:nvSpPr>
      <dsp:spPr>
        <a:xfrm>
          <a:off x="1006847" y="2781007"/>
          <a:ext cx="1048425" cy="3965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rgbClr val="002060"/>
              </a:solidFill>
              <a:latin typeface="Calibri" panose="020F0502020204030204" pitchFamily="34" charset="0"/>
            </a:rPr>
            <a:t>Customer Service Performance Metrics</a:t>
          </a:r>
          <a:endParaRPr lang="en-US" sz="1300" kern="1200" dirty="0">
            <a:solidFill>
              <a:srgbClr val="002060"/>
            </a:solidFill>
            <a:latin typeface="Calibri" panose="020F0502020204030204" pitchFamily="34" charset="0"/>
          </a:endParaRPr>
        </a:p>
      </dsp:txBody>
      <dsp:txXfrm>
        <a:off x="1006847" y="2781007"/>
        <a:ext cx="1048425" cy="396538"/>
      </dsp:txXfrm>
    </dsp:sp>
    <dsp:sp modelId="{AFCE62B7-B082-4BE1-BF57-67D3B41F1E8F}">
      <dsp:nvSpPr>
        <dsp:cNvPr id="0" name=""/>
        <dsp:cNvSpPr/>
      </dsp:nvSpPr>
      <dsp:spPr>
        <a:xfrm>
          <a:off x="359451" y="3162403"/>
          <a:ext cx="1525254" cy="1421849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C54879-F8E0-471B-B6FE-A450F897BD89}">
      <dsp:nvSpPr>
        <dsp:cNvPr id="0" name=""/>
        <dsp:cNvSpPr/>
      </dsp:nvSpPr>
      <dsp:spPr>
        <a:xfrm>
          <a:off x="662560" y="3641867"/>
          <a:ext cx="1012626" cy="3965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rgbClr val="002060"/>
              </a:solidFill>
              <a:latin typeface="Calibri" panose="020F0502020204030204" pitchFamily="34" charset="0"/>
            </a:rPr>
            <a:t>Website Revitalization</a:t>
          </a:r>
          <a:endParaRPr lang="en-US" sz="1300" kern="1200" dirty="0">
            <a:solidFill>
              <a:srgbClr val="002060"/>
            </a:solidFill>
            <a:latin typeface="Calibri" panose="020F0502020204030204" pitchFamily="34" charset="0"/>
          </a:endParaRPr>
        </a:p>
      </dsp:txBody>
      <dsp:txXfrm>
        <a:off x="662560" y="3641867"/>
        <a:ext cx="1012626" cy="396538"/>
      </dsp:txXfrm>
    </dsp:sp>
    <dsp:sp modelId="{7381A14E-CA40-495D-9CB4-A426EDC8A529}">
      <dsp:nvSpPr>
        <dsp:cNvPr id="0" name=""/>
        <dsp:cNvSpPr/>
      </dsp:nvSpPr>
      <dsp:spPr>
        <a:xfrm>
          <a:off x="907251" y="4073892"/>
          <a:ext cx="1221486" cy="1222202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4F69E3-AF9D-4D29-9024-A77EE73F2775}">
      <dsp:nvSpPr>
        <dsp:cNvPr id="0" name=""/>
        <dsp:cNvSpPr/>
      </dsp:nvSpPr>
      <dsp:spPr>
        <a:xfrm>
          <a:off x="1120078" y="4496133"/>
          <a:ext cx="793432" cy="3965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rgbClr val="002060"/>
              </a:solidFill>
              <a:latin typeface="Calibri" panose="020F0502020204030204" pitchFamily="34" charset="0"/>
            </a:rPr>
            <a:t>NACO Award</a:t>
          </a:r>
          <a:endParaRPr lang="en-US" sz="1300" kern="1200" dirty="0">
            <a:solidFill>
              <a:srgbClr val="002060"/>
            </a:solidFill>
            <a:latin typeface="Calibri" panose="020F0502020204030204" pitchFamily="34" charset="0"/>
          </a:endParaRPr>
        </a:p>
      </dsp:txBody>
      <dsp:txXfrm>
        <a:off x="1120078" y="4496133"/>
        <a:ext cx="793432" cy="3965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8B53E2-FD09-466F-A419-F0FA1D463294}">
      <dsp:nvSpPr>
        <dsp:cNvPr id="0" name=""/>
        <dsp:cNvSpPr/>
      </dsp:nvSpPr>
      <dsp:spPr>
        <a:xfrm>
          <a:off x="806172" y="600645"/>
          <a:ext cx="1421777" cy="1421849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F61608-1BBE-43C6-8017-A7EF3A8984DD}">
      <dsp:nvSpPr>
        <dsp:cNvPr id="0" name=""/>
        <dsp:cNvSpPr/>
      </dsp:nvSpPr>
      <dsp:spPr>
        <a:xfrm>
          <a:off x="1120078" y="1115595"/>
          <a:ext cx="793432" cy="3965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rgbClr val="002060"/>
              </a:solidFill>
              <a:latin typeface="Calibri" panose="020F0502020204030204" pitchFamily="34" charset="0"/>
            </a:rPr>
            <a:t>Customer Service Policy</a:t>
          </a:r>
          <a:endParaRPr lang="en-US" sz="1300" kern="1200" dirty="0">
            <a:solidFill>
              <a:srgbClr val="002060"/>
            </a:solidFill>
            <a:latin typeface="Calibri" panose="020F0502020204030204" pitchFamily="34" charset="0"/>
          </a:endParaRPr>
        </a:p>
      </dsp:txBody>
      <dsp:txXfrm>
        <a:off x="1120078" y="1115595"/>
        <a:ext cx="793432" cy="396538"/>
      </dsp:txXfrm>
    </dsp:sp>
    <dsp:sp modelId="{B03F7A66-08F1-4051-A878-97D99E8DAA51}">
      <dsp:nvSpPr>
        <dsp:cNvPr id="0" name=""/>
        <dsp:cNvSpPr/>
      </dsp:nvSpPr>
      <dsp:spPr>
        <a:xfrm>
          <a:off x="411189" y="1417589"/>
          <a:ext cx="1421777" cy="1421849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20A732-E81A-4133-8807-7AE5CD2E6484}">
      <dsp:nvSpPr>
        <dsp:cNvPr id="0" name=""/>
        <dsp:cNvSpPr/>
      </dsp:nvSpPr>
      <dsp:spPr>
        <a:xfrm>
          <a:off x="635468" y="1934375"/>
          <a:ext cx="969487" cy="3965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rgbClr val="002060"/>
              </a:solidFill>
              <a:latin typeface="Calibri" panose="020F0502020204030204" pitchFamily="34" charset="0"/>
            </a:rPr>
            <a:t>Information Desks</a:t>
          </a:r>
          <a:endParaRPr lang="en-US" sz="1300" kern="1200" dirty="0">
            <a:solidFill>
              <a:srgbClr val="002060"/>
            </a:solidFill>
            <a:latin typeface="Calibri" panose="020F0502020204030204" pitchFamily="34" charset="0"/>
          </a:endParaRPr>
        </a:p>
      </dsp:txBody>
      <dsp:txXfrm>
        <a:off x="635468" y="1934375"/>
        <a:ext cx="969487" cy="396538"/>
      </dsp:txXfrm>
    </dsp:sp>
    <dsp:sp modelId="{8DA69108-DABE-4A7A-84BC-C0482D66D0F1}">
      <dsp:nvSpPr>
        <dsp:cNvPr id="0" name=""/>
        <dsp:cNvSpPr/>
      </dsp:nvSpPr>
      <dsp:spPr>
        <a:xfrm>
          <a:off x="726574" y="2238204"/>
          <a:ext cx="1580974" cy="1421849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637434-7D00-414D-AC9B-CAE5F9A581F9}">
      <dsp:nvSpPr>
        <dsp:cNvPr id="0" name=""/>
        <dsp:cNvSpPr/>
      </dsp:nvSpPr>
      <dsp:spPr>
        <a:xfrm>
          <a:off x="1006847" y="2675128"/>
          <a:ext cx="1048425" cy="3965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rgbClr val="002060"/>
              </a:solidFill>
              <a:latin typeface="Calibri" panose="020F0502020204030204" pitchFamily="34" charset="0"/>
            </a:rPr>
            <a:t>Facility Improvements </a:t>
          </a:r>
          <a:endParaRPr lang="en-US" sz="1300" kern="1200" dirty="0">
            <a:solidFill>
              <a:srgbClr val="002060"/>
            </a:solidFill>
            <a:latin typeface="Calibri" panose="020F0502020204030204" pitchFamily="34" charset="0"/>
          </a:endParaRPr>
        </a:p>
      </dsp:txBody>
      <dsp:txXfrm>
        <a:off x="1006847" y="2675128"/>
        <a:ext cx="1048425" cy="396538"/>
      </dsp:txXfrm>
    </dsp:sp>
    <dsp:sp modelId="{AFCE62B7-B082-4BE1-BF57-67D3B41F1E8F}">
      <dsp:nvSpPr>
        <dsp:cNvPr id="0" name=""/>
        <dsp:cNvSpPr/>
      </dsp:nvSpPr>
      <dsp:spPr>
        <a:xfrm>
          <a:off x="359451" y="3056525"/>
          <a:ext cx="1525254" cy="1421849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C54879-F8E0-471B-B6FE-A450F897BD89}">
      <dsp:nvSpPr>
        <dsp:cNvPr id="0" name=""/>
        <dsp:cNvSpPr/>
      </dsp:nvSpPr>
      <dsp:spPr>
        <a:xfrm>
          <a:off x="659425" y="3555578"/>
          <a:ext cx="1012626" cy="3965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rgbClr val="002060"/>
              </a:solidFill>
              <a:latin typeface="Calibri" panose="020F0502020204030204" pitchFamily="34" charset="0"/>
            </a:rPr>
            <a:t>Customer Service Week</a:t>
          </a:r>
          <a:endParaRPr lang="en-US" sz="1300" kern="1200" dirty="0">
            <a:solidFill>
              <a:srgbClr val="002060"/>
            </a:solidFill>
            <a:latin typeface="Calibri" panose="020F0502020204030204" pitchFamily="34" charset="0"/>
          </a:endParaRPr>
        </a:p>
      </dsp:txBody>
      <dsp:txXfrm>
        <a:off x="659425" y="3555578"/>
        <a:ext cx="1012626" cy="396538"/>
      </dsp:txXfrm>
    </dsp:sp>
    <dsp:sp modelId="{959054B3-5714-48D4-A1F8-3976E1F7609D}">
      <dsp:nvSpPr>
        <dsp:cNvPr id="0" name=""/>
        <dsp:cNvSpPr/>
      </dsp:nvSpPr>
      <dsp:spPr>
        <a:xfrm>
          <a:off x="907251" y="3968014"/>
          <a:ext cx="1221486" cy="1222202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740E63-9E7B-4BCD-A42D-422EBEB10EDE}">
      <dsp:nvSpPr>
        <dsp:cNvPr id="0" name=""/>
        <dsp:cNvSpPr/>
      </dsp:nvSpPr>
      <dsp:spPr>
        <a:xfrm>
          <a:off x="1120078" y="4390254"/>
          <a:ext cx="793432" cy="3965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rgbClr val="002060"/>
              </a:solidFill>
              <a:latin typeface="Calibri" panose="020F0502020204030204" pitchFamily="34" charset="0"/>
            </a:rPr>
            <a:t>NCSA All-Star Award</a:t>
          </a:r>
          <a:endParaRPr lang="en-US" sz="1300" kern="1200" dirty="0">
            <a:solidFill>
              <a:srgbClr val="002060"/>
            </a:solidFill>
            <a:latin typeface="Calibri" panose="020F0502020204030204" pitchFamily="34" charset="0"/>
          </a:endParaRPr>
        </a:p>
      </dsp:txBody>
      <dsp:txXfrm>
        <a:off x="1120078" y="4390254"/>
        <a:ext cx="793432" cy="39653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F69D17-E549-42AF-9BD6-B3373C3502BF}">
      <dsp:nvSpPr>
        <dsp:cNvPr id="0" name=""/>
        <dsp:cNvSpPr/>
      </dsp:nvSpPr>
      <dsp:spPr>
        <a:xfrm>
          <a:off x="1237597" y="0"/>
          <a:ext cx="1953782" cy="1953981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2C37F2-E277-429B-94B6-A22B03913C6B}">
      <dsp:nvSpPr>
        <dsp:cNvPr id="0" name=""/>
        <dsp:cNvSpPr/>
      </dsp:nvSpPr>
      <dsp:spPr>
        <a:xfrm>
          <a:off x="1578149" y="609600"/>
          <a:ext cx="1204739" cy="5451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rgbClr val="002060"/>
              </a:solidFill>
              <a:latin typeface="Calibri" panose="020F0502020204030204" pitchFamily="34" charset="0"/>
            </a:rPr>
            <a:t>Digital Transformation</a:t>
          </a:r>
          <a:endParaRPr lang="en-US" sz="1300" kern="1200" dirty="0">
            <a:solidFill>
              <a:srgbClr val="002060"/>
            </a:solidFill>
            <a:latin typeface="Calibri" panose="020F0502020204030204" pitchFamily="34" charset="0"/>
          </a:endParaRPr>
        </a:p>
      </dsp:txBody>
      <dsp:txXfrm>
        <a:off x="1578149" y="609600"/>
        <a:ext cx="1204739" cy="545104"/>
      </dsp:txXfrm>
    </dsp:sp>
    <dsp:sp modelId="{DC03DCD7-A5EB-4F50-B484-7CD860033087}">
      <dsp:nvSpPr>
        <dsp:cNvPr id="0" name=""/>
        <dsp:cNvSpPr/>
      </dsp:nvSpPr>
      <dsp:spPr>
        <a:xfrm>
          <a:off x="694819" y="1122852"/>
          <a:ext cx="1953782" cy="1953981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94E2CC-C72E-4936-99E6-136A4983A8A1}">
      <dsp:nvSpPr>
        <dsp:cNvPr id="0" name=""/>
        <dsp:cNvSpPr/>
      </dsp:nvSpPr>
      <dsp:spPr>
        <a:xfrm>
          <a:off x="1104904" y="1748333"/>
          <a:ext cx="1090321" cy="5451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rgbClr val="002060"/>
              </a:solidFill>
              <a:latin typeface="Calibri" panose="020F0502020204030204" pitchFamily="34" charset="0"/>
            </a:rPr>
            <a:t>Signage Wayfinding</a:t>
          </a:r>
        </a:p>
      </dsp:txBody>
      <dsp:txXfrm>
        <a:off x="1104904" y="1748333"/>
        <a:ext cx="1090321" cy="545104"/>
      </dsp:txXfrm>
    </dsp:sp>
    <dsp:sp modelId="{C514EE0B-6BDF-4956-A7E2-36947EBCF3E6}">
      <dsp:nvSpPr>
        <dsp:cNvPr id="0" name=""/>
        <dsp:cNvSpPr/>
      </dsp:nvSpPr>
      <dsp:spPr>
        <a:xfrm>
          <a:off x="1237597" y="2249850"/>
          <a:ext cx="1953782" cy="1953981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153FD0-A80D-44BA-806B-FFD146BD2F4B}">
      <dsp:nvSpPr>
        <dsp:cNvPr id="0" name=""/>
        <dsp:cNvSpPr/>
      </dsp:nvSpPr>
      <dsp:spPr>
        <a:xfrm>
          <a:off x="1668962" y="2957139"/>
          <a:ext cx="1090321" cy="5451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rgbClr val="002060"/>
              </a:solidFill>
              <a:latin typeface="Calibri" panose="020F0502020204030204" pitchFamily="34" charset="0"/>
            </a:rPr>
            <a:t>Satisfaction Kiosks</a:t>
          </a:r>
          <a:endParaRPr lang="en-US" sz="1300" kern="1200" dirty="0">
            <a:solidFill>
              <a:srgbClr val="002060"/>
            </a:solidFill>
            <a:latin typeface="Calibri" panose="020F0502020204030204" pitchFamily="34" charset="0"/>
          </a:endParaRPr>
        </a:p>
      </dsp:txBody>
      <dsp:txXfrm>
        <a:off x="1668962" y="2957139"/>
        <a:ext cx="1090321" cy="545104"/>
      </dsp:txXfrm>
    </dsp:sp>
    <dsp:sp modelId="{86CCC185-8E45-43E3-BA1C-E2B7D5AF5A67}">
      <dsp:nvSpPr>
        <dsp:cNvPr id="0" name=""/>
        <dsp:cNvSpPr/>
      </dsp:nvSpPr>
      <dsp:spPr>
        <a:xfrm>
          <a:off x="834087" y="3502243"/>
          <a:ext cx="1678545" cy="1679356"/>
        </a:xfrm>
        <a:prstGeom prst="blockArc">
          <a:avLst>
            <a:gd name="adj1" fmla="val 0"/>
            <a:gd name="adj2" fmla="val 189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B94556-21D4-4DC3-8E8D-161E2FC337D1}">
      <dsp:nvSpPr>
        <dsp:cNvPr id="0" name=""/>
        <dsp:cNvSpPr/>
      </dsp:nvSpPr>
      <dsp:spPr>
        <a:xfrm>
          <a:off x="1123984" y="4082064"/>
          <a:ext cx="1090321" cy="5451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rgbClr val="002060"/>
              </a:solidFill>
              <a:latin typeface="Calibri" panose="020F0502020204030204" pitchFamily="34" charset="0"/>
            </a:rPr>
            <a:t>Additional Facility Improvements</a:t>
          </a:r>
          <a:endParaRPr lang="en-US" sz="1300" kern="1200" dirty="0">
            <a:solidFill>
              <a:srgbClr val="002060"/>
            </a:solidFill>
            <a:latin typeface="Calibri" panose="020F0502020204030204" pitchFamily="34" charset="0"/>
          </a:endParaRPr>
        </a:p>
      </dsp:txBody>
      <dsp:txXfrm>
        <a:off x="1123984" y="4082064"/>
        <a:ext cx="1090321" cy="5451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4188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4463" y="0"/>
            <a:ext cx="3024187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02E468-7CC3-4A0D-B36A-1C612B24401F}" type="datetimeFigureOut">
              <a:rPr lang="en-US" smtClean="0"/>
              <a:t>1/18/2022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685800"/>
            <a:ext cx="4573588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343400"/>
            <a:ext cx="5583238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3024188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4463" y="8685213"/>
            <a:ext cx="3024187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81DCCB-E652-461D-94EC-5F7B5FEC80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53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81DCCB-E652-461D-94EC-5F7B5FEC809C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853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81DCCB-E652-461D-94EC-5F7B5FEC809C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526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6DEA8-D37A-4A52-87D0-385AB1669FCD}" type="datetimeFigureOut">
              <a:rPr lang="en-US" smtClean="0"/>
              <a:t>1/18/2022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C8E7AA82-A282-4EEA-8348-55E77F1D81C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6DEA8-D37A-4A52-87D0-385AB1669FCD}" type="datetimeFigureOut">
              <a:rPr lang="en-US" smtClean="0"/>
              <a:t>1/18/2022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7AA82-A282-4EEA-8348-55E77F1D81C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6DEA8-D37A-4A52-87D0-385AB1669FCD}" type="datetimeFigureOut">
              <a:rPr lang="en-US" smtClean="0"/>
              <a:t>1/18/2022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7AA82-A282-4EEA-8348-55E77F1D81C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6DEA8-D37A-4A52-87D0-385AB1669FCD}" type="datetimeFigureOut">
              <a:rPr lang="en-US" smtClean="0"/>
              <a:t>1/18/2022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7AA82-A282-4EEA-8348-55E77F1D81C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6DEA8-D37A-4A52-87D0-385AB1669FCD}" type="datetimeFigureOut">
              <a:rPr lang="en-US" smtClean="0"/>
              <a:t>1/18/2022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C8E7AA82-A282-4EEA-8348-55E77F1D81CC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6DEA8-D37A-4A52-87D0-385AB1669FCD}" type="datetimeFigureOut">
              <a:rPr lang="en-US" smtClean="0"/>
              <a:t>1/18/2022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7AA82-A282-4EEA-8348-55E77F1D81C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6DEA8-D37A-4A52-87D0-385AB1669FCD}" type="datetimeFigureOut">
              <a:rPr lang="en-US" smtClean="0"/>
              <a:t>1/18/2022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7AA82-A282-4EEA-8348-55E77F1D81C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6DEA8-D37A-4A52-87D0-385AB1669FCD}" type="datetimeFigureOut">
              <a:rPr lang="en-US" smtClean="0"/>
              <a:t>1/18/2022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7AA82-A282-4EEA-8348-55E77F1D81C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6DEA8-D37A-4A52-87D0-385AB1669FCD}" type="datetimeFigureOut">
              <a:rPr lang="en-US" smtClean="0"/>
              <a:t>1/18/2022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7AA82-A282-4EEA-8348-55E77F1D81C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6DEA8-D37A-4A52-87D0-385AB1669FCD}" type="datetimeFigureOut">
              <a:rPr lang="en-US" smtClean="0"/>
              <a:t>1/18/2022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7AA82-A282-4EEA-8348-55E77F1D81C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6DEA8-D37A-4A52-87D0-385AB1669FCD}" type="datetimeFigureOut">
              <a:rPr lang="en-US" smtClean="0"/>
              <a:t>1/18/2022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C8E7AA82-A282-4EEA-8348-55E77F1D81C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776DEA8-D37A-4A52-87D0-385AB1669FCD}" type="datetimeFigureOut">
              <a:rPr lang="en-US" smtClean="0"/>
              <a:t>1/18/2022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C8E7AA82-A282-4EEA-8348-55E77F1D81CC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diagramColors" Target="../diagrams/colors2.xml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1.xml"/><Relationship Id="rId12" Type="http://schemas.openxmlformats.org/officeDocument/2006/relationships/diagramQuickStyle" Target="../diagrams/quickStyl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diagramLayout" Target="../diagrams/layout1.xml"/><Relationship Id="rId11" Type="http://schemas.openxmlformats.org/officeDocument/2006/relationships/diagramLayout" Target="../diagrams/layout2.xml"/><Relationship Id="rId5" Type="http://schemas.openxmlformats.org/officeDocument/2006/relationships/diagramData" Target="../diagrams/data1.xml"/><Relationship Id="rId10" Type="http://schemas.openxmlformats.org/officeDocument/2006/relationships/diagramData" Target="../diagrams/data2.xml"/><Relationship Id="rId4" Type="http://schemas.microsoft.com/office/2007/relationships/hdphoto" Target="../media/hdphoto1.wdp"/><Relationship Id="rId9" Type="http://schemas.microsoft.com/office/2007/relationships/diagramDrawing" Target="../diagrams/drawing1.xml"/><Relationship Id="rId14" Type="http://schemas.microsoft.com/office/2007/relationships/diagramDrawing" Target="../diagrams/drawing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Helen.Barrow@fultoncountyga.gov" TargetMode="External"/><Relationship Id="rId2" Type="http://schemas.openxmlformats.org/officeDocument/2006/relationships/hyperlink" Target="mailto:CustomerService@fultoncountyga.gov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mailto:Brigitte.Bailey@fultoncountyga.go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8962" y="1981200"/>
            <a:ext cx="8229600" cy="99475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Customer Experience and Solutions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81263" y="6096000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GREAT PLACE, GREAT PEOPLE, GREAT WORK</a:t>
            </a:r>
            <a:endParaRPr lang="en-US" sz="2400" b="1" dirty="0">
              <a:solidFill>
                <a:srgbClr val="002060"/>
              </a:solidFill>
            </a:endParaRPr>
          </a:p>
        </p:txBody>
      </p:sp>
      <p:pic>
        <p:nvPicPr>
          <p:cNvPr id="7" name="Picture 6" descr="cid:image001.png@01D4A9C2.B6FADB3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505200"/>
            <a:ext cx="1828800" cy="228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984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44562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Fulton County and Customer Service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As a public service entity, Fulton County Government is committed to customer service excellence and has integrated customer service into its model of performance.  </a:t>
            </a:r>
          </a:p>
          <a:p>
            <a:endParaRPr lang="en-US" sz="1600" dirty="0"/>
          </a:p>
          <a:p>
            <a:r>
              <a:rPr lang="en-US" dirty="0"/>
              <a:t>The County seeks to enhance the customer </a:t>
            </a:r>
            <a:r>
              <a:rPr lang="en-US" dirty="0" smtClean="0"/>
              <a:t>experience </a:t>
            </a:r>
            <a:r>
              <a:rPr lang="en-US" dirty="0"/>
              <a:t>and provide viable solutions in an effort to better the lives of the citizens it </a:t>
            </a:r>
            <a:r>
              <a:rPr lang="en-US" dirty="0" smtClean="0"/>
              <a:t>serves.</a:t>
            </a:r>
          </a:p>
          <a:p>
            <a:endParaRPr lang="en-US" sz="1600" dirty="0"/>
          </a:p>
          <a:p>
            <a:r>
              <a:rPr lang="en-US" dirty="0" smtClean="0"/>
              <a:t>We aim to deliver five star customer service both externally and internally and this can only be done with engaged employees who are service oriented and customer service focused.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1964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467600" cy="1143000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>
                <a:solidFill>
                  <a:schemeClr val="bg1"/>
                </a:solidFill>
              </a:rPr>
              <a:t>Creating </a:t>
            </a:r>
            <a:r>
              <a:rPr lang="en-US" sz="3600" dirty="0">
                <a:solidFill>
                  <a:schemeClr val="bg1"/>
                </a:solidFill>
              </a:rPr>
              <a:t>a Customer Service Culture</a:t>
            </a:r>
            <a:br>
              <a:rPr lang="en-US" sz="3600" dirty="0">
                <a:solidFill>
                  <a:schemeClr val="bg1"/>
                </a:solidFill>
              </a:rPr>
            </a:b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76400"/>
            <a:ext cx="8382000" cy="4800600"/>
          </a:xfrm>
        </p:spPr>
        <p:txBody>
          <a:bodyPr>
            <a:normAutofit/>
          </a:bodyPr>
          <a:lstStyle/>
          <a:p>
            <a:pPr marL="320040" lvl="1" indent="0">
              <a:buClr>
                <a:srgbClr val="9B2D1F"/>
              </a:buClr>
              <a:buNone/>
            </a:pPr>
            <a:r>
              <a:rPr lang="en-US" sz="2200" b="1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AIM: </a:t>
            </a:r>
          </a:p>
          <a:p>
            <a:pPr marL="320040" lvl="1" indent="0">
              <a:buClr>
                <a:srgbClr val="9B2D1F"/>
              </a:buClr>
              <a:buNone/>
            </a:pPr>
            <a:r>
              <a:rPr lang="en-US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Provide a </a:t>
            </a: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more customer-centric </a:t>
            </a:r>
            <a:r>
              <a:rPr lang="en-US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culture, which requires </a:t>
            </a: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a collaborative approach to successfully transform the organization. </a:t>
            </a:r>
            <a:endParaRPr lang="en-US" sz="2000" b="1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320040" lvl="1" indent="0">
              <a:buClr>
                <a:srgbClr val="9B2D1F"/>
              </a:buClr>
              <a:buNone/>
            </a:pP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endParaRPr lang="en-US" sz="2000" b="1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320040" lvl="1" indent="0">
              <a:buClr>
                <a:srgbClr val="9B2D1F"/>
              </a:buClr>
              <a:buNone/>
            </a:pPr>
            <a:r>
              <a:rPr lang="en-US" sz="2200" b="1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HOW WE GET THERE:</a:t>
            </a:r>
          </a:p>
          <a:p>
            <a:pPr marL="777240" lvl="1" indent="-457200">
              <a:buClr>
                <a:srgbClr val="002060"/>
              </a:buClr>
              <a:buAutoNum type="arabicPeriod"/>
            </a:pPr>
            <a:r>
              <a:rPr lang="en-US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Evaluate </a:t>
            </a: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the customer experience in totality, from end-to-end and not focus specifically on the transactional moment. </a:t>
            </a:r>
            <a:endParaRPr lang="en-US" sz="2000" b="1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777240" lvl="1" indent="-457200">
              <a:buClr>
                <a:srgbClr val="002060"/>
              </a:buClr>
              <a:buAutoNum type="arabicPeriod"/>
            </a:pPr>
            <a:r>
              <a:rPr lang="en-US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Improve the customer experience by:</a:t>
            </a:r>
            <a:endParaRPr lang="en-US" sz="2000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lvl="1">
              <a:buClr>
                <a:srgbClr val="9B2D1F"/>
              </a:buClr>
              <a:buFont typeface="Wingdings" panose="05000000000000000000" pitchFamily="2" charset="2"/>
              <a:buChar char="q"/>
            </a:pPr>
            <a:r>
              <a:rPr lang="en-US" sz="1800" b="1" dirty="0" smtClean="0">
                <a:solidFill>
                  <a:srgbClr val="D34817"/>
                </a:solidFill>
                <a:latin typeface="Calibri" panose="020F0502020204030204" pitchFamily="34" charset="0"/>
              </a:rPr>
              <a:t>Gaining </a:t>
            </a:r>
            <a:r>
              <a:rPr lang="en-US" sz="1800" b="1" dirty="0">
                <a:solidFill>
                  <a:srgbClr val="D34817"/>
                </a:solidFill>
                <a:latin typeface="Calibri" panose="020F0502020204030204" pitchFamily="34" charset="0"/>
              </a:rPr>
              <a:t>insight into the unmet needs of our customers; </a:t>
            </a:r>
          </a:p>
          <a:p>
            <a:pPr lvl="1">
              <a:buClr>
                <a:srgbClr val="9B2D1F"/>
              </a:buClr>
              <a:buFont typeface="Wingdings" panose="05000000000000000000" pitchFamily="2" charset="2"/>
              <a:buChar char="q"/>
            </a:pPr>
            <a:r>
              <a:rPr lang="en-US" sz="1800" b="1" dirty="0">
                <a:solidFill>
                  <a:srgbClr val="D34817"/>
                </a:solidFill>
                <a:latin typeface="Calibri" panose="020F0502020204030204" pitchFamily="34" charset="0"/>
              </a:rPr>
              <a:t>Empathize and </a:t>
            </a:r>
            <a:r>
              <a:rPr lang="en-US" sz="1800" b="1" dirty="0" smtClean="0">
                <a:solidFill>
                  <a:srgbClr val="D34817"/>
                </a:solidFill>
                <a:latin typeface="Calibri" panose="020F0502020204030204" pitchFamily="34" charset="0"/>
              </a:rPr>
              <a:t>understand </a:t>
            </a:r>
            <a:r>
              <a:rPr lang="en-US" sz="1800" b="1" dirty="0">
                <a:solidFill>
                  <a:srgbClr val="D34817"/>
                </a:solidFill>
                <a:latin typeface="Calibri" panose="020F0502020204030204" pitchFamily="34" charset="0"/>
              </a:rPr>
              <a:t>the emotional dimensions of what the customer encounters when requiring service; </a:t>
            </a:r>
          </a:p>
          <a:p>
            <a:pPr lvl="1">
              <a:buClr>
                <a:srgbClr val="9B2D1F"/>
              </a:buClr>
              <a:buFont typeface="Wingdings" panose="05000000000000000000" pitchFamily="2" charset="2"/>
              <a:buChar char="q"/>
            </a:pPr>
            <a:r>
              <a:rPr lang="en-US" sz="1800" b="1" dirty="0">
                <a:solidFill>
                  <a:srgbClr val="D34817"/>
                </a:solidFill>
                <a:latin typeface="Calibri" panose="020F0502020204030204" pitchFamily="34" charset="0"/>
              </a:rPr>
              <a:t>Identifying deficiencies that inhibit efficient service delivery; and</a:t>
            </a:r>
          </a:p>
          <a:p>
            <a:pPr lvl="1">
              <a:buClr>
                <a:srgbClr val="9B2D1F"/>
              </a:buClr>
              <a:buFont typeface="Wingdings" panose="05000000000000000000" pitchFamily="2" charset="2"/>
              <a:buChar char="q"/>
            </a:pPr>
            <a:r>
              <a:rPr lang="en-US" sz="1800" b="1" dirty="0" smtClean="0">
                <a:solidFill>
                  <a:srgbClr val="D34817"/>
                </a:solidFill>
                <a:latin typeface="Calibri" panose="020F0502020204030204" pitchFamily="34" charset="0"/>
              </a:rPr>
              <a:t>Making investments </a:t>
            </a:r>
            <a:r>
              <a:rPr lang="en-US" sz="1800" b="1" dirty="0">
                <a:solidFill>
                  <a:srgbClr val="D34817"/>
                </a:solidFill>
                <a:latin typeface="Calibri" panose="020F0502020204030204" pitchFamily="34" charset="0"/>
              </a:rPr>
              <a:t>in the County’s infrastructure and changes to our current business practices to fully realize any sustained improvements.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129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Brigitte.Bailey\AppData\Local\Microsoft\Windows\Temporary Internet Files\Content.IE5\063NW4VV\Past-Street-Sign[1].jpg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  <a14:imgEffect>
                      <a14:sharpenSoften amount="-74000"/>
                    </a14:imgEffect>
                    <a14:imgEffect>
                      <a14:brightnessContrast bright="20000" contrast="-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16" y="436789"/>
            <a:ext cx="1524000" cy="1209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270944" y="1600200"/>
            <a:ext cx="3920056" cy="5105401"/>
          </a:xfrm>
        </p:spPr>
        <p:txBody>
          <a:bodyPr>
            <a:normAutofit/>
          </a:bodyPr>
          <a:lstStyle/>
          <a:p>
            <a:pPr marL="320040" lvl="1" indent="0">
              <a:buNone/>
            </a:pPr>
            <a:endParaRPr lang="en-US" sz="2200" b="1" dirty="0" smtClean="0">
              <a:solidFill>
                <a:schemeClr val="accent1"/>
              </a:solidFill>
            </a:endParaRPr>
          </a:p>
          <a:p>
            <a:pPr marL="320040" lvl="1" indent="0">
              <a:buNone/>
            </a:pPr>
            <a:endParaRPr lang="en-US" sz="2200" b="1" dirty="0">
              <a:solidFill>
                <a:schemeClr val="accent1"/>
              </a:solidFill>
            </a:endParaRPr>
          </a:p>
          <a:p>
            <a:pPr marL="320040" lvl="1" indent="0">
              <a:buNone/>
            </a:pPr>
            <a:r>
              <a:rPr lang="en-US" sz="2200" b="1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Achievements in Customer Service</a:t>
            </a:r>
          </a:p>
          <a:p>
            <a:pPr marL="320040" lvl="1" indent="0">
              <a:buNone/>
            </a:pPr>
            <a:endParaRPr lang="en-US" sz="1400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320040" lvl="1" indent="0">
              <a:buNone/>
            </a:pPr>
            <a:r>
              <a:rPr lang="en-US" sz="20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The County has made great strides in customer service as we aim to address the pain points identified in external and internal assessments.  Some  achievements include:</a:t>
            </a:r>
          </a:p>
          <a:p>
            <a:pPr marL="320040" lvl="1" indent="0">
              <a:buNone/>
            </a:pPr>
            <a:endParaRPr lang="en-US" sz="2000" b="1" dirty="0" smtClean="0">
              <a:solidFill>
                <a:srgbClr val="002060"/>
              </a:solidFill>
            </a:endParaRPr>
          </a:p>
          <a:p>
            <a:pPr marL="320040" lvl="1" indent="0">
              <a:buNone/>
            </a:pPr>
            <a:endParaRPr lang="en-US" sz="2100" b="1" dirty="0">
              <a:solidFill>
                <a:schemeClr val="accent1"/>
              </a:solidFill>
            </a:endParaRPr>
          </a:p>
          <a:p>
            <a:pPr marL="320040" lvl="1" indent="0">
              <a:buNone/>
            </a:pPr>
            <a:endParaRPr lang="en-US" sz="2100" dirty="0"/>
          </a:p>
        </p:txBody>
      </p:sp>
      <p:sp>
        <p:nvSpPr>
          <p:cNvPr id="2" name="TextBox 1"/>
          <p:cNvSpPr txBox="1"/>
          <p:nvPr/>
        </p:nvSpPr>
        <p:spPr>
          <a:xfrm>
            <a:off x="1600200" y="381000"/>
            <a:ext cx="7010400" cy="58477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prstClr val="white"/>
                </a:solidFill>
                <a:latin typeface="Franklin Gothic Book"/>
              </a:rPr>
              <a:t>Achievements in Customer Service </a:t>
            </a:r>
            <a:endParaRPr lang="en-US" sz="3200" b="1" dirty="0">
              <a:solidFill>
                <a:prstClr val="white"/>
              </a:solidFill>
              <a:latin typeface="Franklin Gothic Book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267144789"/>
              </p:ext>
            </p:extLst>
          </p:nvPr>
        </p:nvGraphicFramePr>
        <p:xfrm>
          <a:off x="3962400" y="673387"/>
          <a:ext cx="2667000" cy="60026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732098774"/>
              </p:ext>
            </p:extLst>
          </p:nvPr>
        </p:nvGraphicFramePr>
        <p:xfrm>
          <a:off x="6324600" y="838200"/>
          <a:ext cx="2667000" cy="5790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40242933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565150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Customer Service Opportunities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492625" y="942875"/>
            <a:ext cx="4117975" cy="381000"/>
          </a:xfrm>
        </p:spPr>
        <p:txBody>
          <a:bodyPr/>
          <a:lstStyle/>
          <a:p>
            <a:pPr algn="ctr"/>
            <a:r>
              <a:rPr lang="en-US" dirty="0" smtClean="0">
                <a:latin typeface="Calibri" panose="020F0502020204030204" pitchFamily="34" charset="0"/>
              </a:rPr>
              <a:t>Long Term Initiatives</a:t>
            </a:r>
            <a:endParaRPr lang="en-US" dirty="0">
              <a:latin typeface="Calibri" panose="020F0502020204030204" pitchFamily="34" charset="0"/>
            </a:endParaRPr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1927920046"/>
              </p:ext>
            </p:extLst>
          </p:nvPr>
        </p:nvGraphicFramePr>
        <p:xfrm>
          <a:off x="4724400" y="1447800"/>
          <a:ext cx="38862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00200"/>
            <a:ext cx="3883025" cy="388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8621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86599"/>
          </a:xfrm>
          <a:solidFill>
            <a:srgbClr val="002060"/>
          </a:solidFill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schemeClr val="accent1"/>
                </a:solidFill>
              </a:rPr>
              <a:t>Customer Service Drivers</a:t>
            </a:r>
            <a:endParaRPr lang="en-US" sz="3200" b="1" dirty="0">
              <a:solidFill>
                <a:schemeClr val="accent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1066800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  <a:latin typeface="Calibri" panose="020F0502020204030204" pitchFamily="34" charset="0"/>
              </a:rPr>
              <a:t>The customer service drivers outlined below are designed to provide you with a snap shot of areas we </a:t>
            </a:r>
            <a:r>
              <a:rPr lang="en-US" sz="1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touch </a:t>
            </a:r>
            <a:r>
              <a:rPr lang="en-US" sz="1400" dirty="0">
                <a:solidFill>
                  <a:srgbClr val="002060"/>
                </a:solidFill>
                <a:latin typeface="Calibri" panose="020F0502020204030204" pitchFamily="34" charset="0"/>
              </a:rPr>
              <a:t>as a part of </a:t>
            </a:r>
            <a:r>
              <a:rPr lang="en-US" sz="1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the </a:t>
            </a:r>
            <a:r>
              <a:rPr lang="en-US" sz="1400" dirty="0">
                <a:solidFill>
                  <a:srgbClr val="002060"/>
                </a:solidFill>
                <a:latin typeface="Calibri" panose="020F0502020204030204" pitchFamily="34" charset="0"/>
              </a:rPr>
              <a:t>course of action to improved service delivery.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696" y="1752600"/>
            <a:ext cx="7374007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8935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3255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3300"/>
                </a:solidFill>
              </a:rPr>
              <a:t>Customer Service</a:t>
            </a:r>
            <a:br>
              <a:rPr lang="en-US" b="1" dirty="0" smtClean="0">
                <a:solidFill>
                  <a:srgbClr val="FF3300"/>
                </a:solidFill>
              </a:rPr>
            </a:br>
            <a:r>
              <a:rPr lang="en-US" b="1" dirty="0" smtClean="0">
                <a:solidFill>
                  <a:srgbClr val="FF3300"/>
                </a:solidFill>
              </a:rPr>
              <a:t>Goals/Strategies</a:t>
            </a:r>
            <a:endParaRPr lang="en-US" b="1" dirty="0">
              <a:solidFill>
                <a:srgbClr val="FF3300"/>
              </a:solidFill>
            </a:endParaRPr>
          </a:p>
        </p:txBody>
      </p:sp>
      <p:pic>
        <p:nvPicPr>
          <p:cNvPr id="5122" name="Picture 2" descr="C:\Users\Brigitte.Bailey\AppData\Local\Microsoft\Windows\Temporary Internet Files\Content.IE5\0A5RZ1M9\601px-Future_plate_blue.svg[1]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44973"/>
            <a:ext cx="2590800" cy="913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ent-Up Arrow 3"/>
          <p:cNvSpPr/>
          <p:nvPr/>
        </p:nvSpPr>
        <p:spPr>
          <a:xfrm>
            <a:off x="4800600" y="609600"/>
            <a:ext cx="850392" cy="731520"/>
          </a:xfrm>
          <a:prstGeom prst="bentUp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600200"/>
            <a:ext cx="830580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3300"/>
                </a:solidFill>
                <a:latin typeface="Calibri" panose="020F0502020204030204" pitchFamily="34" charset="0"/>
              </a:rPr>
              <a:t>GOAL: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</a:rPr>
              <a:t>To increase overall customer satisfaction </a:t>
            </a:r>
            <a:r>
              <a:rPr lang="en-US" dirty="0" smtClean="0">
                <a:solidFill>
                  <a:srgbClr val="002060"/>
                </a:solidFill>
                <a:latin typeface="Calibri" panose="020F0502020204030204" pitchFamily="34" charset="0"/>
              </a:rPr>
              <a:t>within Fulton County. </a:t>
            </a:r>
            <a:endParaRPr lang="en-US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endParaRPr lang="en-US" sz="2000" dirty="0" smtClean="0">
              <a:solidFill>
                <a:srgbClr val="FF3300"/>
              </a:solidFill>
              <a:latin typeface="Calibri" panose="020F0502020204030204" pitchFamily="34" charset="0"/>
            </a:endParaRPr>
          </a:p>
          <a:p>
            <a:r>
              <a:rPr lang="en-US" sz="2000" dirty="0" smtClean="0">
                <a:solidFill>
                  <a:srgbClr val="FF3300"/>
                </a:solidFill>
                <a:latin typeface="Calibri" panose="020F0502020204030204" pitchFamily="34" charset="0"/>
              </a:rPr>
              <a:t>STRATEGIES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  <a:latin typeface="Calibri" panose="020F0502020204030204" pitchFamily="34" charset="0"/>
              </a:rPr>
              <a:t>Continue to identify business process improvements that increase customer satisfaction that positively impact the overall customer experience.</a:t>
            </a:r>
          </a:p>
          <a:p>
            <a:endParaRPr lang="en-US" sz="1400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  <a:latin typeface="Calibri" panose="020F0502020204030204" pitchFamily="34" charset="0"/>
              </a:rPr>
              <a:t>Support digital transformation by increasing digital capabilities and leveraging technology to: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rgbClr val="002060"/>
                </a:solidFill>
                <a:latin typeface="Calibri" panose="020F0502020204030204" pitchFamily="34" charset="0"/>
              </a:rPr>
              <a:t>Increase the amount of the self-serve options available to the citizens.  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rgbClr val="002060"/>
                </a:solidFill>
                <a:latin typeface="Calibri" panose="020F0502020204030204" pitchFamily="34" charset="0"/>
              </a:rPr>
              <a:t>Improve service delivery via the county’s website and intranet.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lang="en-US" sz="1400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  <a:latin typeface="Calibri" panose="020F0502020204030204" pitchFamily="34" charset="0"/>
              </a:rPr>
              <a:t>Integrate the County’s adopted customer service policy, which aligns with our core customer service strategies and employee policies into daily operations.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  <a:latin typeface="Calibri" panose="020F0502020204030204" pitchFamily="34" charset="0"/>
              </a:rPr>
              <a:t>Conduct Customer Satisfaction Surveys </a:t>
            </a:r>
            <a:r>
              <a:rPr lang="en-US" smtClean="0">
                <a:solidFill>
                  <a:srgbClr val="002060"/>
                </a:solidFill>
                <a:latin typeface="Calibri" panose="020F0502020204030204" pitchFamily="34" charset="0"/>
              </a:rPr>
              <a:t>to gauge </a:t>
            </a:r>
            <a:r>
              <a:rPr lang="en-US" dirty="0" smtClean="0">
                <a:solidFill>
                  <a:srgbClr val="002060"/>
                </a:solidFill>
                <a:latin typeface="Calibri" panose="020F0502020204030204" pitchFamily="34" charset="0"/>
              </a:rPr>
              <a:t>satisfaction progress.</a:t>
            </a:r>
            <a:endParaRPr lang="en-US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endParaRPr lang="en-US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446914"/>
            <a:ext cx="1143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8670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022350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Improving the Customer Experience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447800"/>
            <a:ext cx="2667000" cy="4953000"/>
          </a:xfrm>
        </p:spPr>
        <p:txBody>
          <a:bodyPr>
            <a:noAutofit/>
          </a:bodyPr>
          <a:lstStyle/>
          <a:p>
            <a:pPr algn="ctr"/>
            <a:endParaRPr lang="en-US" sz="3200" dirty="0" smtClean="0">
              <a:latin typeface="+mj-lt"/>
            </a:endParaRPr>
          </a:p>
          <a:p>
            <a:pPr algn="ctr"/>
            <a:endParaRPr lang="en-US" sz="3200" dirty="0">
              <a:latin typeface="+mj-lt"/>
            </a:endParaRPr>
          </a:p>
          <a:p>
            <a:pPr algn="ctr"/>
            <a:endParaRPr lang="en-US" sz="1000" dirty="0" smtClean="0">
              <a:latin typeface="+mj-lt"/>
            </a:endParaRPr>
          </a:p>
          <a:p>
            <a:pPr algn="ctr"/>
            <a:r>
              <a:rPr lang="en-US" sz="3200" dirty="0" smtClean="0">
                <a:latin typeface="+mj-lt"/>
              </a:rPr>
              <a:t>A</a:t>
            </a:r>
          </a:p>
          <a:p>
            <a:pPr algn="ctr"/>
            <a:r>
              <a:rPr lang="en-US" sz="3200" dirty="0" smtClean="0">
                <a:latin typeface="+mj-lt"/>
              </a:rPr>
              <a:t>R</a:t>
            </a:r>
          </a:p>
          <a:p>
            <a:pPr algn="ctr"/>
            <a:r>
              <a:rPr lang="en-US" sz="3200" dirty="0" smtClean="0">
                <a:latin typeface="+mj-lt"/>
              </a:rPr>
              <a:t>I</a:t>
            </a:r>
          </a:p>
          <a:p>
            <a:pPr algn="ctr"/>
            <a:r>
              <a:rPr lang="en-US" sz="3200" dirty="0" smtClean="0">
                <a:latin typeface="+mj-lt"/>
              </a:rPr>
              <a:t>S</a:t>
            </a:r>
          </a:p>
          <a:p>
            <a:pPr algn="ctr"/>
            <a:r>
              <a:rPr lang="en-US" sz="3200" dirty="0" smtClean="0">
                <a:latin typeface="+mj-lt"/>
              </a:rPr>
              <a:t>E</a:t>
            </a:r>
            <a:endParaRPr lang="en-US" sz="3200" dirty="0">
              <a:latin typeface="+mj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657600" y="1447800"/>
            <a:ext cx="5029200" cy="4876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smtClean="0"/>
              <a:t>FIVE TIPS TO PROVIDE FIVE STAR CUSTOMER SERVICE</a:t>
            </a:r>
          </a:p>
          <a:p>
            <a:endParaRPr lang="en-US" sz="1000" b="1" dirty="0" smtClean="0"/>
          </a:p>
          <a:p>
            <a:r>
              <a:rPr lang="en-US" sz="2400" b="1" dirty="0" smtClean="0"/>
              <a:t>A</a:t>
            </a:r>
            <a:r>
              <a:rPr lang="en-US" sz="2400" dirty="0" smtClean="0"/>
              <a:t>- Articulate concerns and/or complaints both internally and externally</a:t>
            </a:r>
          </a:p>
          <a:p>
            <a:r>
              <a:rPr lang="en-US" sz="2400" b="1" dirty="0" smtClean="0"/>
              <a:t>R</a:t>
            </a:r>
            <a:r>
              <a:rPr lang="en-US" sz="2400" dirty="0" smtClean="0"/>
              <a:t>- Responsive; respond timely  </a:t>
            </a:r>
          </a:p>
          <a:p>
            <a:r>
              <a:rPr lang="en-US" sz="2400" b="1" dirty="0" smtClean="0"/>
              <a:t>I</a:t>
            </a:r>
            <a:r>
              <a:rPr lang="en-US" sz="2400" dirty="0" smtClean="0"/>
              <a:t>- Involve yourself and investigate inquiries</a:t>
            </a:r>
          </a:p>
          <a:p>
            <a:r>
              <a:rPr lang="en-US" sz="2400" b="1" dirty="0" smtClean="0"/>
              <a:t>S</a:t>
            </a:r>
            <a:r>
              <a:rPr lang="en-US" sz="2400" dirty="0" smtClean="0"/>
              <a:t>- Solve; provide viable solutions to concerns; be that problem solver</a:t>
            </a:r>
          </a:p>
          <a:p>
            <a:r>
              <a:rPr lang="en-US" sz="2400" b="1" dirty="0" smtClean="0"/>
              <a:t>E</a:t>
            </a:r>
            <a:r>
              <a:rPr lang="en-US" sz="2400" dirty="0" smtClean="0"/>
              <a:t>- Empathize with customer and show concern for each citizen and employee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447800"/>
            <a:ext cx="22860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21839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3124200"/>
            <a:ext cx="8229600" cy="3581400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2800" b="1" dirty="0" smtClean="0">
                <a:solidFill>
                  <a:srgbClr val="002060"/>
                </a:solidFill>
              </a:rPr>
              <a:t>QUESTION AND ANSWER</a:t>
            </a:r>
          </a:p>
          <a:p>
            <a:pPr marL="0" indent="0" algn="ctr">
              <a:buNone/>
            </a:pPr>
            <a:endParaRPr lang="en-US" sz="1600" b="1" dirty="0" smtClean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r>
              <a:rPr lang="en-US" sz="3300" b="1" dirty="0" smtClean="0">
                <a:solidFill>
                  <a:srgbClr val="002060"/>
                </a:solidFill>
              </a:rPr>
              <a:t>Great Place, Great People, Great Work</a:t>
            </a:r>
          </a:p>
          <a:p>
            <a:pPr marL="0" indent="0" algn="ctr">
              <a:buNone/>
            </a:pPr>
            <a:endParaRPr lang="en-US" sz="1400" b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en-US" sz="2000" b="1" dirty="0" smtClean="0">
                <a:solidFill>
                  <a:schemeClr val="accent1"/>
                </a:solidFill>
              </a:rPr>
              <a:t>Fulton County Customer Service</a:t>
            </a:r>
          </a:p>
          <a:p>
            <a:pPr marL="0" indent="0" algn="ctr">
              <a:buNone/>
            </a:pPr>
            <a:r>
              <a:rPr lang="en-US" sz="2000" b="1" dirty="0" smtClean="0">
                <a:solidFill>
                  <a:schemeClr val="accent1"/>
                </a:solidFill>
              </a:rPr>
              <a:t>404-612-4000</a:t>
            </a:r>
          </a:p>
          <a:p>
            <a:pPr marL="0" indent="0" algn="ctr">
              <a:buNone/>
            </a:pPr>
            <a:endParaRPr lang="en-US" sz="2000" b="1" dirty="0" smtClean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r>
              <a:rPr lang="en-US" sz="2000" b="1" dirty="0" smtClean="0">
                <a:solidFill>
                  <a:srgbClr val="FFC000"/>
                </a:solidFill>
                <a:hlinkClick r:id="rId2"/>
              </a:rPr>
              <a:t>CustomerService@fultoncountyga.gov</a:t>
            </a:r>
            <a:endParaRPr lang="en-US" sz="2000" b="1" dirty="0" smtClean="0">
              <a:solidFill>
                <a:srgbClr val="FFC000"/>
              </a:solidFill>
            </a:endParaRPr>
          </a:p>
          <a:p>
            <a:pPr marL="0" indent="0" algn="ctr">
              <a:buNone/>
            </a:pPr>
            <a:endParaRPr lang="en-US" sz="2000" b="1" dirty="0">
              <a:solidFill>
                <a:srgbClr val="FFC000"/>
              </a:solidFill>
            </a:endParaRPr>
          </a:p>
          <a:p>
            <a:pPr marL="0" indent="0" algn="ctr">
              <a:buNone/>
            </a:pPr>
            <a:r>
              <a:rPr lang="en-US" sz="2000" b="1" dirty="0" smtClean="0">
                <a:solidFill>
                  <a:srgbClr val="FFC000"/>
                </a:solidFill>
                <a:hlinkClick r:id="rId3"/>
              </a:rPr>
              <a:t>Helen.Barrow</a:t>
            </a:r>
            <a:r>
              <a:rPr lang="en-US" sz="2000" b="1" dirty="0" smtClean="0">
                <a:solidFill>
                  <a:srgbClr val="FFC000"/>
                </a:solidFill>
                <a:hlinkClick r:id="rId3"/>
              </a:rPr>
              <a:t>@fultoncountyga.gov</a:t>
            </a:r>
            <a:r>
              <a:rPr lang="en-US" sz="2000" b="1" dirty="0">
                <a:solidFill>
                  <a:srgbClr val="FFC000"/>
                </a:solidFill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</a:rPr>
              <a:t> Customer Service Coordinator</a:t>
            </a:r>
          </a:p>
          <a:p>
            <a:pPr marL="0" indent="0" algn="ctr">
              <a:buNone/>
            </a:pPr>
            <a:endParaRPr lang="en-US" sz="2000" b="1" dirty="0" smtClean="0">
              <a:solidFill>
                <a:srgbClr val="FFC000"/>
              </a:solidFill>
            </a:endParaRPr>
          </a:p>
          <a:p>
            <a:pPr marL="0" indent="0" algn="ctr">
              <a:buNone/>
            </a:pPr>
            <a:r>
              <a:rPr lang="en-US" sz="2000" b="1" dirty="0" smtClean="0">
                <a:solidFill>
                  <a:srgbClr val="FFC000"/>
                </a:solidFill>
                <a:hlinkClick r:id="rId4"/>
              </a:rPr>
              <a:t>Brigitte.Bailey@fultoncountyga.gov</a:t>
            </a:r>
            <a:r>
              <a:rPr lang="en-US" sz="2000" b="1" dirty="0" smtClean="0">
                <a:solidFill>
                  <a:srgbClr val="FFC000"/>
                </a:solidFill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</a:rPr>
              <a:t> Director, Customer Experience and Solutions</a:t>
            </a:r>
            <a:endParaRPr lang="en-US" sz="2000" b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en-US" sz="2000" b="1" dirty="0" smtClean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endParaRPr lang="en-US" sz="2000" b="1" dirty="0" smtClean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endParaRPr lang="en-US" sz="3200" b="1" dirty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endParaRPr lang="en-US" sz="3200" b="1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sz="3600" dirty="0"/>
          </a:p>
        </p:txBody>
      </p:sp>
      <p:pic>
        <p:nvPicPr>
          <p:cNvPr id="4" name="Picture 3" descr="cid:image001.png@01D4A9C2.B6FADB30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28600"/>
            <a:ext cx="2209800" cy="2895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8236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3059</TotalTime>
  <Words>501</Words>
  <Application>Microsoft Office PowerPoint</Application>
  <PresentationFormat>On-screen Show (4:3)</PresentationFormat>
  <Paragraphs>94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Courier New</vt:lpstr>
      <vt:lpstr>Franklin Gothic Book</vt:lpstr>
      <vt:lpstr>Perpetua</vt:lpstr>
      <vt:lpstr>Wingdings</vt:lpstr>
      <vt:lpstr>Wingdings 2</vt:lpstr>
      <vt:lpstr>Equity</vt:lpstr>
      <vt:lpstr>Customer Experience and Solutions </vt:lpstr>
      <vt:lpstr>Fulton County and Customer Service</vt:lpstr>
      <vt:lpstr>         Creating a Customer Service Culture </vt:lpstr>
      <vt:lpstr>PowerPoint Presentation</vt:lpstr>
      <vt:lpstr>Customer Service Opportunities</vt:lpstr>
      <vt:lpstr>Customer Service Drivers</vt:lpstr>
      <vt:lpstr>Customer Service Goals/Strategies</vt:lpstr>
      <vt:lpstr>Improving the Customer Experience</vt:lpstr>
      <vt:lpstr>PowerPoint Presentation</vt:lpstr>
    </vt:vector>
  </TitlesOfParts>
  <Company>Fulton County Government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Bailey, Brigitte</cp:lastModifiedBy>
  <cp:revision>330</cp:revision>
  <cp:lastPrinted>2018-01-22T18:32:30Z</cp:lastPrinted>
  <dcterms:created xsi:type="dcterms:W3CDTF">2017-07-06T15:57:44Z</dcterms:created>
  <dcterms:modified xsi:type="dcterms:W3CDTF">2022-01-18T16:24:24Z</dcterms:modified>
</cp:coreProperties>
</file>